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handoutMasterIdLst>
    <p:handoutMasterId r:id="rId102"/>
  </p:handoutMasterIdLst>
  <p:sldIdLst>
    <p:sldId id="392" r:id="rId2"/>
    <p:sldId id="313" r:id="rId3"/>
    <p:sldId id="257" r:id="rId4"/>
    <p:sldId id="258" r:id="rId5"/>
    <p:sldId id="314" r:id="rId6"/>
    <p:sldId id="315" r:id="rId7"/>
    <p:sldId id="316" r:id="rId8"/>
    <p:sldId id="317" r:id="rId9"/>
    <p:sldId id="318" r:id="rId10"/>
    <p:sldId id="263" r:id="rId11"/>
    <p:sldId id="262" r:id="rId12"/>
    <p:sldId id="319" r:id="rId13"/>
    <p:sldId id="259" r:id="rId14"/>
    <p:sldId id="260" r:id="rId15"/>
    <p:sldId id="311" r:id="rId16"/>
    <p:sldId id="264" r:id="rId17"/>
    <p:sldId id="324" r:id="rId18"/>
    <p:sldId id="265" r:id="rId19"/>
    <p:sldId id="320" r:id="rId20"/>
    <p:sldId id="322" r:id="rId21"/>
    <p:sldId id="321" r:id="rId22"/>
    <p:sldId id="325" r:id="rId23"/>
    <p:sldId id="323" r:id="rId24"/>
    <p:sldId id="326" r:id="rId25"/>
    <p:sldId id="327" r:id="rId26"/>
    <p:sldId id="328" r:id="rId27"/>
    <p:sldId id="329" r:id="rId28"/>
    <p:sldId id="330" r:id="rId29"/>
    <p:sldId id="331" r:id="rId30"/>
    <p:sldId id="332" r:id="rId31"/>
    <p:sldId id="266" r:id="rId32"/>
    <p:sldId id="333" r:id="rId33"/>
    <p:sldId id="334" r:id="rId34"/>
    <p:sldId id="335" r:id="rId35"/>
    <p:sldId id="336" r:id="rId36"/>
    <p:sldId id="337" r:id="rId37"/>
    <p:sldId id="338" r:id="rId38"/>
    <p:sldId id="341" r:id="rId39"/>
    <p:sldId id="342" r:id="rId40"/>
    <p:sldId id="339" r:id="rId41"/>
    <p:sldId id="340" r:id="rId42"/>
    <p:sldId id="343" r:id="rId43"/>
    <p:sldId id="344" r:id="rId44"/>
    <p:sldId id="346" r:id="rId45"/>
    <p:sldId id="347" r:id="rId46"/>
    <p:sldId id="348" r:id="rId47"/>
    <p:sldId id="349" r:id="rId48"/>
    <p:sldId id="353" r:id="rId49"/>
    <p:sldId id="350" r:id="rId50"/>
    <p:sldId id="354" r:id="rId51"/>
    <p:sldId id="355" r:id="rId52"/>
    <p:sldId id="356" r:id="rId53"/>
    <p:sldId id="351" r:id="rId54"/>
    <p:sldId id="352" r:id="rId55"/>
    <p:sldId id="357" r:id="rId56"/>
    <p:sldId id="358" r:id="rId57"/>
    <p:sldId id="359" r:id="rId58"/>
    <p:sldId id="360" r:id="rId59"/>
    <p:sldId id="361" r:id="rId60"/>
    <p:sldId id="363" r:id="rId61"/>
    <p:sldId id="362" r:id="rId62"/>
    <p:sldId id="270" r:id="rId63"/>
    <p:sldId id="364" r:id="rId64"/>
    <p:sldId id="365" r:id="rId65"/>
    <p:sldId id="366" r:id="rId66"/>
    <p:sldId id="367" r:id="rId67"/>
    <p:sldId id="368" r:id="rId68"/>
    <p:sldId id="369" r:id="rId69"/>
    <p:sldId id="370" r:id="rId70"/>
    <p:sldId id="371" r:id="rId71"/>
    <p:sldId id="272" r:id="rId72"/>
    <p:sldId id="273" r:id="rId73"/>
    <p:sldId id="274" r:id="rId74"/>
    <p:sldId id="275" r:id="rId75"/>
    <p:sldId id="276" r:id="rId76"/>
    <p:sldId id="372" r:id="rId77"/>
    <p:sldId id="373" r:id="rId78"/>
    <p:sldId id="374" r:id="rId79"/>
    <p:sldId id="375" r:id="rId80"/>
    <p:sldId id="376" r:id="rId81"/>
    <p:sldId id="277" r:id="rId82"/>
    <p:sldId id="312" r:id="rId83"/>
    <p:sldId id="278" r:id="rId84"/>
    <p:sldId id="377" r:id="rId85"/>
    <p:sldId id="279" r:id="rId86"/>
    <p:sldId id="378" r:id="rId87"/>
    <p:sldId id="280" r:id="rId88"/>
    <p:sldId id="282" r:id="rId89"/>
    <p:sldId id="283" r:id="rId90"/>
    <p:sldId id="284" r:id="rId91"/>
    <p:sldId id="384" r:id="rId92"/>
    <p:sldId id="385" r:id="rId93"/>
    <p:sldId id="386" r:id="rId94"/>
    <p:sldId id="387" r:id="rId95"/>
    <p:sldId id="388" r:id="rId96"/>
    <p:sldId id="389" r:id="rId97"/>
    <p:sldId id="390" r:id="rId98"/>
    <p:sldId id="391" r:id="rId99"/>
    <p:sldId id="285" r:id="rId10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63641C4-3A55-436C-98CB-2D7B17B68B55}">
          <p14:sldIdLst>
            <p14:sldId id="392"/>
            <p14:sldId id="313"/>
            <p14:sldId id="257"/>
            <p14:sldId id="258"/>
            <p14:sldId id="314"/>
            <p14:sldId id="315"/>
            <p14:sldId id="316"/>
            <p14:sldId id="317"/>
            <p14:sldId id="318"/>
            <p14:sldId id="263"/>
            <p14:sldId id="262"/>
            <p14:sldId id="319"/>
            <p14:sldId id="259"/>
            <p14:sldId id="260"/>
            <p14:sldId id="311"/>
            <p14:sldId id="264"/>
            <p14:sldId id="324"/>
            <p14:sldId id="265"/>
            <p14:sldId id="320"/>
            <p14:sldId id="322"/>
            <p14:sldId id="321"/>
            <p14:sldId id="325"/>
            <p14:sldId id="323"/>
            <p14:sldId id="326"/>
            <p14:sldId id="327"/>
            <p14:sldId id="328"/>
            <p14:sldId id="329"/>
            <p14:sldId id="330"/>
            <p14:sldId id="331"/>
            <p14:sldId id="332"/>
            <p14:sldId id="266"/>
            <p14:sldId id="333"/>
            <p14:sldId id="334"/>
            <p14:sldId id="335"/>
            <p14:sldId id="336"/>
            <p14:sldId id="337"/>
            <p14:sldId id="338"/>
            <p14:sldId id="341"/>
            <p14:sldId id="342"/>
            <p14:sldId id="339"/>
            <p14:sldId id="340"/>
            <p14:sldId id="343"/>
            <p14:sldId id="344"/>
            <p14:sldId id="346"/>
            <p14:sldId id="347"/>
            <p14:sldId id="348"/>
            <p14:sldId id="349"/>
            <p14:sldId id="353"/>
            <p14:sldId id="350"/>
            <p14:sldId id="354"/>
            <p14:sldId id="355"/>
            <p14:sldId id="356"/>
            <p14:sldId id="351"/>
            <p14:sldId id="352"/>
            <p14:sldId id="357"/>
            <p14:sldId id="358"/>
            <p14:sldId id="359"/>
            <p14:sldId id="360"/>
            <p14:sldId id="361"/>
            <p14:sldId id="363"/>
            <p14:sldId id="362"/>
            <p14:sldId id="270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272"/>
            <p14:sldId id="273"/>
            <p14:sldId id="274"/>
            <p14:sldId id="275"/>
            <p14:sldId id="276"/>
            <p14:sldId id="372"/>
            <p14:sldId id="373"/>
            <p14:sldId id="374"/>
            <p14:sldId id="375"/>
            <p14:sldId id="376"/>
            <p14:sldId id="277"/>
            <p14:sldId id="312"/>
            <p14:sldId id="278"/>
            <p14:sldId id="377"/>
            <p14:sldId id="279"/>
            <p14:sldId id="378"/>
            <p14:sldId id="280"/>
            <p14:sldId id="282"/>
            <p14:sldId id="283"/>
            <p14:sldId id="284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285"/>
          </p14:sldIdLst>
        </p14:section>
        <p14:section name="Sekcja bez tytułu" id="{1E0FB385-EACF-4695-B149-DA9EFCDC5364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 pośredni 2 — Ak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3"/>
    <p:restoredTop sz="93989"/>
  </p:normalViewPr>
  <p:slideViewPr>
    <p:cSldViewPr snapToGrid="0">
      <p:cViewPr varScale="1">
        <p:scale>
          <a:sx n="105" d="100"/>
          <a:sy n="105" d="100"/>
        </p:scale>
        <p:origin x="200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5BE87-808F-42FB-BAF9-105ECC940C9B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98225E3C-1BC6-491D-9CC1-BE1456D71F54}">
      <dgm:prSet custT="1"/>
      <dgm:spPr/>
      <dgm:t>
        <a:bodyPr/>
        <a:lstStyle/>
        <a:p>
          <a:pPr rtl="0"/>
          <a:r>
            <a:rPr lang="pl-PL" sz="2000" dirty="0"/>
            <a:t>Mistrzostwo osobiste</a:t>
          </a:r>
        </a:p>
      </dgm:t>
    </dgm:pt>
    <dgm:pt modelId="{6F1A7AA2-CBBC-4E29-9A97-44A0D5E368AF}" type="parTrans" cxnId="{F7F45112-1F8E-46E7-83C0-8A59818D70DF}">
      <dgm:prSet/>
      <dgm:spPr/>
      <dgm:t>
        <a:bodyPr/>
        <a:lstStyle/>
        <a:p>
          <a:endParaRPr lang="pl-PL"/>
        </a:p>
      </dgm:t>
    </dgm:pt>
    <dgm:pt modelId="{319CB503-F629-4FAD-ABB6-C78C4CDA90A3}" type="sibTrans" cxnId="{F7F45112-1F8E-46E7-83C0-8A59818D70DF}">
      <dgm:prSet/>
      <dgm:spPr/>
      <dgm:t>
        <a:bodyPr/>
        <a:lstStyle/>
        <a:p>
          <a:endParaRPr lang="pl-PL"/>
        </a:p>
      </dgm:t>
    </dgm:pt>
    <dgm:pt modelId="{728DB4C6-DC2C-48FB-B9AF-F020583599F8}">
      <dgm:prSet custT="1"/>
      <dgm:spPr/>
      <dgm:t>
        <a:bodyPr/>
        <a:lstStyle/>
        <a:p>
          <a:pPr rtl="0"/>
          <a:r>
            <a:rPr lang="pl-PL" sz="2000" dirty="0"/>
            <a:t>Modele myślowe </a:t>
          </a:r>
        </a:p>
      </dgm:t>
    </dgm:pt>
    <dgm:pt modelId="{C5E1979C-88A3-4D08-A2C0-53810DFFD2A0}" type="parTrans" cxnId="{A3AEE7E5-BE63-4657-B5D8-49473BEF7E6A}">
      <dgm:prSet/>
      <dgm:spPr/>
      <dgm:t>
        <a:bodyPr/>
        <a:lstStyle/>
        <a:p>
          <a:endParaRPr lang="pl-PL"/>
        </a:p>
      </dgm:t>
    </dgm:pt>
    <dgm:pt modelId="{8567FB63-2A33-4C26-990D-CDDEAEE11F6D}" type="sibTrans" cxnId="{A3AEE7E5-BE63-4657-B5D8-49473BEF7E6A}">
      <dgm:prSet/>
      <dgm:spPr/>
      <dgm:t>
        <a:bodyPr/>
        <a:lstStyle/>
        <a:p>
          <a:endParaRPr lang="pl-PL"/>
        </a:p>
      </dgm:t>
    </dgm:pt>
    <dgm:pt modelId="{135B5BB0-B618-4900-BB54-F8DAE488ED36}">
      <dgm:prSet custT="1"/>
      <dgm:spPr/>
      <dgm:t>
        <a:bodyPr/>
        <a:lstStyle/>
        <a:p>
          <a:pPr rtl="0"/>
          <a:r>
            <a:rPr lang="pl-PL" sz="2000" dirty="0"/>
            <a:t>Wspólna wizja</a:t>
          </a:r>
        </a:p>
      </dgm:t>
    </dgm:pt>
    <dgm:pt modelId="{65E23DDC-27E7-4381-953E-B3897FB6D9AA}" type="parTrans" cxnId="{06332231-9755-4323-B9CA-BB636866B709}">
      <dgm:prSet/>
      <dgm:spPr/>
      <dgm:t>
        <a:bodyPr/>
        <a:lstStyle/>
        <a:p>
          <a:endParaRPr lang="pl-PL"/>
        </a:p>
      </dgm:t>
    </dgm:pt>
    <dgm:pt modelId="{024C7226-AABC-4825-B412-59FC170E8CC1}" type="sibTrans" cxnId="{06332231-9755-4323-B9CA-BB636866B709}">
      <dgm:prSet/>
      <dgm:spPr/>
      <dgm:t>
        <a:bodyPr/>
        <a:lstStyle/>
        <a:p>
          <a:endParaRPr lang="pl-PL"/>
        </a:p>
      </dgm:t>
    </dgm:pt>
    <dgm:pt modelId="{63DDCA01-BA39-4329-8004-EF6E7085A9B5}">
      <dgm:prSet custT="1"/>
      <dgm:spPr/>
      <dgm:t>
        <a:bodyPr/>
        <a:lstStyle/>
        <a:p>
          <a:pPr rtl="0"/>
          <a:r>
            <a:rPr lang="pl-PL" sz="2000" dirty="0"/>
            <a:t>Zespołowe uczenie się</a:t>
          </a:r>
        </a:p>
      </dgm:t>
    </dgm:pt>
    <dgm:pt modelId="{8AF67BD3-5579-4648-B90C-49F66AD17F71}" type="parTrans" cxnId="{F4973B63-633E-46D6-BA59-A72EA5CCA1F9}">
      <dgm:prSet/>
      <dgm:spPr/>
      <dgm:t>
        <a:bodyPr/>
        <a:lstStyle/>
        <a:p>
          <a:endParaRPr lang="pl-PL"/>
        </a:p>
      </dgm:t>
    </dgm:pt>
    <dgm:pt modelId="{F7226DA8-C226-4D6D-A26A-C4AC8CA2566C}" type="sibTrans" cxnId="{F4973B63-633E-46D6-BA59-A72EA5CCA1F9}">
      <dgm:prSet/>
      <dgm:spPr/>
      <dgm:t>
        <a:bodyPr/>
        <a:lstStyle/>
        <a:p>
          <a:endParaRPr lang="pl-PL"/>
        </a:p>
      </dgm:t>
    </dgm:pt>
    <dgm:pt modelId="{6AE0FF30-D928-4BD1-8BBA-1383514BDF45}">
      <dgm:prSet custT="1"/>
      <dgm:spPr/>
      <dgm:t>
        <a:bodyPr/>
        <a:lstStyle/>
        <a:p>
          <a:pPr rtl="0"/>
          <a:r>
            <a:rPr lang="pl-PL" sz="2000" dirty="0"/>
            <a:t>Myślenie systemowe</a:t>
          </a:r>
        </a:p>
      </dgm:t>
    </dgm:pt>
    <dgm:pt modelId="{43A79E02-2C0D-4260-8493-AB2AFC86285C}" type="parTrans" cxnId="{7577176F-A1F4-4B61-B622-9F39CB6FF1DC}">
      <dgm:prSet/>
      <dgm:spPr/>
      <dgm:t>
        <a:bodyPr/>
        <a:lstStyle/>
        <a:p>
          <a:endParaRPr lang="pl-PL"/>
        </a:p>
      </dgm:t>
    </dgm:pt>
    <dgm:pt modelId="{8EF9606E-722B-42BA-A7E5-0944114EEF0D}" type="sibTrans" cxnId="{7577176F-A1F4-4B61-B622-9F39CB6FF1DC}">
      <dgm:prSet/>
      <dgm:spPr/>
      <dgm:t>
        <a:bodyPr/>
        <a:lstStyle/>
        <a:p>
          <a:endParaRPr lang="pl-PL"/>
        </a:p>
      </dgm:t>
    </dgm:pt>
    <dgm:pt modelId="{8555F1CC-E334-4805-8167-98F15C6D18A6}" type="pres">
      <dgm:prSet presAssocID="{CA25BE87-808F-42FB-BAF9-105ECC940C9B}" presName="linear" presStyleCnt="0">
        <dgm:presLayoutVars>
          <dgm:dir/>
          <dgm:animLvl val="lvl"/>
          <dgm:resizeHandles val="exact"/>
        </dgm:presLayoutVars>
      </dgm:prSet>
      <dgm:spPr/>
    </dgm:pt>
    <dgm:pt modelId="{95A328EF-1E8E-4DD5-89F1-F268F8EE9800}" type="pres">
      <dgm:prSet presAssocID="{98225E3C-1BC6-491D-9CC1-BE1456D71F54}" presName="parentLin" presStyleCnt="0"/>
      <dgm:spPr/>
    </dgm:pt>
    <dgm:pt modelId="{063AFDD8-9239-49AF-A277-7BC469CC008A}" type="pres">
      <dgm:prSet presAssocID="{98225E3C-1BC6-491D-9CC1-BE1456D71F54}" presName="parentLeftMargin" presStyleLbl="node1" presStyleIdx="0" presStyleCnt="5"/>
      <dgm:spPr/>
    </dgm:pt>
    <dgm:pt modelId="{82663FCB-638E-4AEC-AEAB-9A3D0CA724B4}" type="pres">
      <dgm:prSet presAssocID="{98225E3C-1BC6-491D-9CC1-BE1456D71F5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DFF8972-F797-4198-A0D8-C2C20F64F925}" type="pres">
      <dgm:prSet presAssocID="{98225E3C-1BC6-491D-9CC1-BE1456D71F54}" presName="negativeSpace" presStyleCnt="0"/>
      <dgm:spPr/>
    </dgm:pt>
    <dgm:pt modelId="{D46C74B7-E577-47AF-B8BE-29B263672015}" type="pres">
      <dgm:prSet presAssocID="{98225E3C-1BC6-491D-9CC1-BE1456D71F54}" presName="childText" presStyleLbl="conFgAcc1" presStyleIdx="0" presStyleCnt="5">
        <dgm:presLayoutVars>
          <dgm:bulletEnabled val="1"/>
        </dgm:presLayoutVars>
      </dgm:prSet>
      <dgm:spPr/>
    </dgm:pt>
    <dgm:pt modelId="{86312E54-7A67-4E87-A666-F2C2C65E635B}" type="pres">
      <dgm:prSet presAssocID="{319CB503-F629-4FAD-ABB6-C78C4CDA90A3}" presName="spaceBetweenRectangles" presStyleCnt="0"/>
      <dgm:spPr/>
    </dgm:pt>
    <dgm:pt modelId="{08809EAD-2783-4101-A834-253FFFEB5548}" type="pres">
      <dgm:prSet presAssocID="{728DB4C6-DC2C-48FB-B9AF-F020583599F8}" presName="parentLin" presStyleCnt="0"/>
      <dgm:spPr/>
    </dgm:pt>
    <dgm:pt modelId="{735BB1C4-4B2E-4253-ADC6-38A5F5994E99}" type="pres">
      <dgm:prSet presAssocID="{728DB4C6-DC2C-48FB-B9AF-F020583599F8}" presName="parentLeftMargin" presStyleLbl="node1" presStyleIdx="0" presStyleCnt="5"/>
      <dgm:spPr/>
    </dgm:pt>
    <dgm:pt modelId="{CC0B0C03-ABB2-4C23-91BE-D0D6C7644E94}" type="pres">
      <dgm:prSet presAssocID="{728DB4C6-DC2C-48FB-B9AF-F020583599F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AAC7C62-7C8C-4766-8A4B-C79482D9343C}" type="pres">
      <dgm:prSet presAssocID="{728DB4C6-DC2C-48FB-B9AF-F020583599F8}" presName="negativeSpace" presStyleCnt="0"/>
      <dgm:spPr/>
    </dgm:pt>
    <dgm:pt modelId="{47D484AA-A173-4618-8120-8FFF77CD27BC}" type="pres">
      <dgm:prSet presAssocID="{728DB4C6-DC2C-48FB-B9AF-F020583599F8}" presName="childText" presStyleLbl="conFgAcc1" presStyleIdx="1" presStyleCnt="5">
        <dgm:presLayoutVars>
          <dgm:bulletEnabled val="1"/>
        </dgm:presLayoutVars>
      </dgm:prSet>
      <dgm:spPr/>
    </dgm:pt>
    <dgm:pt modelId="{A7120D57-8521-462C-95B4-5B9EFC52AEB4}" type="pres">
      <dgm:prSet presAssocID="{8567FB63-2A33-4C26-990D-CDDEAEE11F6D}" presName="spaceBetweenRectangles" presStyleCnt="0"/>
      <dgm:spPr/>
    </dgm:pt>
    <dgm:pt modelId="{FC930815-B7D7-4930-94A3-D73B55C3CCDC}" type="pres">
      <dgm:prSet presAssocID="{135B5BB0-B618-4900-BB54-F8DAE488ED36}" presName="parentLin" presStyleCnt="0"/>
      <dgm:spPr/>
    </dgm:pt>
    <dgm:pt modelId="{AD2C57B7-C906-4E30-8C71-E4EC8033D01D}" type="pres">
      <dgm:prSet presAssocID="{135B5BB0-B618-4900-BB54-F8DAE488ED36}" presName="parentLeftMargin" presStyleLbl="node1" presStyleIdx="1" presStyleCnt="5"/>
      <dgm:spPr/>
    </dgm:pt>
    <dgm:pt modelId="{313503F4-EAA0-4928-B417-C559B794FC69}" type="pres">
      <dgm:prSet presAssocID="{135B5BB0-B618-4900-BB54-F8DAE488ED3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F6E67F5-7EA3-495E-8B38-DFABE44AFB25}" type="pres">
      <dgm:prSet presAssocID="{135B5BB0-B618-4900-BB54-F8DAE488ED36}" presName="negativeSpace" presStyleCnt="0"/>
      <dgm:spPr/>
    </dgm:pt>
    <dgm:pt modelId="{5F0A4066-FF48-4A4A-9452-C9F8173A7629}" type="pres">
      <dgm:prSet presAssocID="{135B5BB0-B618-4900-BB54-F8DAE488ED36}" presName="childText" presStyleLbl="conFgAcc1" presStyleIdx="2" presStyleCnt="5">
        <dgm:presLayoutVars>
          <dgm:bulletEnabled val="1"/>
        </dgm:presLayoutVars>
      </dgm:prSet>
      <dgm:spPr/>
    </dgm:pt>
    <dgm:pt modelId="{F446999C-0630-45A3-BCCC-F3247BA884E4}" type="pres">
      <dgm:prSet presAssocID="{024C7226-AABC-4825-B412-59FC170E8CC1}" presName="spaceBetweenRectangles" presStyleCnt="0"/>
      <dgm:spPr/>
    </dgm:pt>
    <dgm:pt modelId="{03B17E38-44B4-426D-B7AA-FAE9D84D0588}" type="pres">
      <dgm:prSet presAssocID="{63DDCA01-BA39-4329-8004-EF6E7085A9B5}" presName="parentLin" presStyleCnt="0"/>
      <dgm:spPr/>
    </dgm:pt>
    <dgm:pt modelId="{EAEE360A-3E7E-4301-8415-445E71C25609}" type="pres">
      <dgm:prSet presAssocID="{63DDCA01-BA39-4329-8004-EF6E7085A9B5}" presName="parentLeftMargin" presStyleLbl="node1" presStyleIdx="2" presStyleCnt="5"/>
      <dgm:spPr/>
    </dgm:pt>
    <dgm:pt modelId="{E5937688-848C-4F76-9368-02B4401BBB3F}" type="pres">
      <dgm:prSet presAssocID="{63DDCA01-BA39-4329-8004-EF6E7085A9B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F64335C-56BB-49DB-BDA4-DC321912A5E9}" type="pres">
      <dgm:prSet presAssocID="{63DDCA01-BA39-4329-8004-EF6E7085A9B5}" presName="negativeSpace" presStyleCnt="0"/>
      <dgm:spPr/>
    </dgm:pt>
    <dgm:pt modelId="{073BC3F6-5F61-4057-83C3-468065FF0DF5}" type="pres">
      <dgm:prSet presAssocID="{63DDCA01-BA39-4329-8004-EF6E7085A9B5}" presName="childText" presStyleLbl="conFgAcc1" presStyleIdx="3" presStyleCnt="5">
        <dgm:presLayoutVars>
          <dgm:bulletEnabled val="1"/>
        </dgm:presLayoutVars>
      </dgm:prSet>
      <dgm:spPr/>
    </dgm:pt>
    <dgm:pt modelId="{5C90560F-1A79-46DD-93E7-0695FFB56003}" type="pres">
      <dgm:prSet presAssocID="{F7226DA8-C226-4D6D-A26A-C4AC8CA2566C}" presName="spaceBetweenRectangles" presStyleCnt="0"/>
      <dgm:spPr/>
    </dgm:pt>
    <dgm:pt modelId="{70B02893-ED85-4990-814C-EF82638D86A9}" type="pres">
      <dgm:prSet presAssocID="{6AE0FF30-D928-4BD1-8BBA-1383514BDF45}" presName="parentLin" presStyleCnt="0"/>
      <dgm:spPr/>
    </dgm:pt>
    <dgm:pt modelId="{09843EF2-A564-4C89-9B7A-82426C664F87}" type="pres">
      <dgm:prSet presAssocID="{6AE0FF30-D928-4BD1-8BBA-1383514BDF45}" presName="parentLeftMargin" presStyleLbl="node1" presStyleIdx="3" presStyleCnt="5"/>
      <dgm:spPr/>
    </dgm:pt>
    <dgm:pt modelId="{9F636EC8-4591-46FA-AD10-33969E96B46C}" type="pres">
      <dgm:prSet presAssocID="{6AE0FF30-D928-4BD1-8BBA-1383514BDF45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6D8EFC7D-0D10-4B18-A820-7570093CC88B}" type="pres">
      <dgm:prSet presAssocID="{6AE0FF30-D928-4BD1-8BBA-1383514BDF45}" presName="negativeSpace" presStyleCnt="0"/>
      <dgm:spPr/>
    </dgm:pt>
    <dgm:pt modelId="{27A75E61-0FB7-4EF0-845B-B576CD866A8C}" type="pres">
      <dgm:prSet presAssocID="{6AE0FF30-D928-4BD1-8BBA-1383514BDF45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F7F45112-1F8E-46E7-83C0-8A59818D70DF}" srcId="{CA25BE87-808F-42FB-BAF9-105ECC940C9B}" destId="{98225E3C-1BC6-491D-9CC1-BE1456D71F54}" srcOrd="0" destOrd="0" parTransId="{6F1A7AA2-CBBC-4E29-9A97-44A0D5E368AF}" sibTransId="{319CB503-F629-4FAD-ABB6-C78C4CDA90A3}"/>
    <dgm:cxn modelId="{41786A25-5CE6-4330-9227-D239CD30E837}" type="presOf" srcId="{CA25BE87-808F-42FB-BAF9-105ECC940C9B}" destId="{8555F1CC-E334-4805-8167-98F15C6D18A6}" srcOrd="0" destOrd="0" presId="urn:microsoft.com/office/officeart/2005/8/layout/list1"/>
    <dgm:cxn modelId="{06332231-9755-4323-B9CA-BB636866B709}" srcId="{CA25BE87-808F-42FB-BAF9-105ECC940C9B}" destId="{135B5BB0-B618-4900-BB54-F8DAE488ED36}" srcOrd="2" destOrd="0" parTransId="{65E23DDC-27E7-4381-953E-B3897FB6D9AA}" sibTransId="{024C7226-AABC-4825-B412-59FC170E8CC1}"/>
    <dgm:cxn modelId="{EE639649-CD24-4259-A534-394678AC6124}" type="presOf" srcId="{135B5BB0-B618-4900-BB54-F8DAE488ED36}" destId="{AD2C57B7-C906-4E30-8C71-E4EC8033D01D}" srcOrd="0" destOrd="0" presId="urn:microsoft.com/office/officeart/2005/8/layout/list1"/>
    <dgm:cxn modelId="{9B78D14E-0817-42C9-A323-2452EB118534}" type="presOf" srcId="{98225E3C-1BC6-491D-9CC1-BE1456D71F54}" destId="{82663FCB-638E-4AEC-AEAB-9A3D0CA724B4}" srcOrd="1" destOrd="0" presId="urn:microsoft.com/office/officeart/2005/8/layout/list1"/>
    <dgm:cxn modelId="{F4973B63-633E-46D6-BA59-A72EA5CCA1F9}" srcId="{CA25BE87-808F-42FB-BAF9-105ECC940C9B}" destId="{63DDCA01-BA39-4329-8004-EF6E7085A9B5}" srcOrd="3" destOrd="0" parTransId="{8AF67BD3-5579-4648-B90C-49F66AD17F71}" sibTransId="{F7226DA8-C226-4D6D-A26A-C4AC8CA2566C}"/>
    <dgm:cxn modelId="{7577176F-A1F4-4B61-B622-9F39CB6FF1DC}" srcId="{CA25BE87-808F-42FB-BAF9-105ECC940C9B}" destId="{6AE0FF30-D928-4BD1-8BBA-1383514BDF45}" srcOrd="4" destOrd="0" parTransId="{43A79E02-2C0D-4260-8493-AB2AFC86285C}" sibTransId="{8EF9606E-722B-42BA-A7E5-0944114EEF0D}"/>
    <dgm:cxn modelId="{BEF4B57D-A4E8-4435-86B2-F7842042DF0B}" type="presOf" srcId="{98225E3C-1BC6-491D-9CC1-BE1456D71F54}" destId="{063AFDD8-9239-49AF-A277-7BC469CC008A}" srcOrd="0" destOrd="0" presId="urn:microsoft.com/office/officeart/2005/8/layout/list1"/>
    <dgm:cxn modelId="{1179AEA0-5C8A-444D-BC4C-3E8721B213EE}" type="presOf" srcId="{6AE0FF30-D928-4BD1-8BBA-1383514BDF45}" destId="{09843EF2-A564-4C89-9B7A-82426C664F87}" srcOrd="0" destOrd="0" presId="urn:microsoft.com/office/officeart/2005/8/layout/list1"/>
    <dgm:cxn modelId="{B72F34BF-4385-42DA-9647-2E5F743002BD}" type="presOf" srcId="{728DB4C6-DC2C-48FB-B9AF-F020583599F8}" destId="{735BB1C4-4B2E-4253-ADC6-38A5F5994E99}" srcOrd="0" destOrd="0" presId="urn:microsoft.com/office/officeart/2005/8/layout/list1"/>
    <dgm:cxn modelId="{A1D530C5-975C-4792-8384-70BA85973E0A}" type="presOf" srcId="{63DDCA01-BA39-4329-8004-EF6E7085A9B5}" destId="{E5937688-848C-4F76-9368-02B4401BBB3F}" srcOrd="1" destOrd="0" presId="urn:microsoft.com/office/officeart/2005/8/layout/list1"/>
    <dgm:cxn modelId="{BD0A03CD-ADC6-4869-9203-1A58DAA25010}" type="presOf" srcId="{135B5BB0-B618-4900-BB54-F8DAE488ED36}" destId="{313503F4-EAA0-4928-B417-C559B794FC69}" srcOrd="1" destOrd="0" presId="urn:microsoft.com/office/officeart/2005/8/layout/list1"/>
    <dgm:cxn modelId="{456BC2E3-04CE-4F24-BB71-5D6597FF7469}" type="presOf" srcId="{728DB4C6-DC2C-48FB-B9AF-F020583599F8}" destId="{CC0B0C03-ABB2-4C23-91BE-D0D6C7644E94}" srcOrd="1" destOrd="0" presId="urn:microsoft.com/office/officeart/2005/8/layout/list1"/>
    <dgm:cxn modelId="{D70138E4-ACB9-4EC5-AEEB-1AA40B8E2510}" type="presOf" srcId="{6AE0FF30-D928-4BD1-8BBA-1383514BDF45}" destId="{9F636EC8-4591-46FA-AD10-33969E96B46C}" srcOrd="1" destOrd="0" presId="urn:microsoft.com/office/officeart/2005/8/layout/list1"/>
    <dgm:cxn modelId="{A3AEE7E5-BE63-4657-B5D8-49473BEF7E6A}" srcId="{CA25BE87-808F-42FB-BAF9-105ECC940C9B}" destId="{728DB4C6-DC2C-48FB-B9AF-F020583599F8}" srcOrd="1" destOrd="0" parTransId="{C5E1979C-88A3-4D08-A2C0-53810DFFD2A0}" sibTransId="{8567FB63-2A33-4C26-990D-CDDEAEE11F6D}"/>
    <dgm:cxn modelId="{F10938EB-5096-43E4-9817-ABBC11D9AE6E}" type="presOf" srcId="{63DDCA01-BA39-4329-8004-EF6E7085A9B5}" destId="{EAEE360A-3E7E-4301-8415-445E71C25609}" srcOrd="0" destOrd="0" presId="urn:microsoft.com/office/officeart/2005/8/layout/list1"/>
    <dgm:cxn modelId="{1FFE15CD-F019-4F22-BA55-6175FAC33988}" type="presParOf" srcId="{8555F1CC-E334-4805-8167-98F15C6D18A6}" destId="{95A328EF-1E8E-4DD5-89F1-F268F8EE9800}" srcOrd="0" destOrd="0" presId="urn:microsoft.com/office/officeart/2005/8/layout/list1"/>
    <dgm:cxn modelId="{83B7195A-C8F6-4558-B495-E429A91CAF9A}" type="presParOf" srcId="{95A328EF-1E8E-4DD5-89F1-F268F8EE9800}" destId="{063AFDD8-9239-49AF-A277-7BC469CC008A}" srcOrd="0" destOrd="0" presId="urn:microsoft.com/office/officeart/2005/8/layout/list1"/>
    <dgm:cxn modelId="{E98A9DE0-C615-4677-9D69-C7226E690F85}" type="presParOf" srcId="{95A328EF-1E8E-4DD5-89F1-F268F8EE9800}" destId="{82663FCB-638E-4AEC-AEAB-9A3D0CA724B4}" srcOrd="1" destOrd="0" presId="urn:microsoft.com/office/officeart/2005/8/layout/list1"/>
    <dgm:cxn modelId="{2B9C02FC-922C-4ECC-B595-5634EE40D08F}" type="presParOf" srcId="{8555F1CC-E334-4805-8167-98F15C6D18A6}" destId="{CDFF8972-F797-4198-A0D8-C2C20F64F925}" srcOrd="1" destOrd="0" presId="urn:microsoft.com/office/officeart/2005/8/layout/list1"/>
    <dgm:cxn modelId="{CF6494ED-81EC-4201-80BD-F9E0AC82E366}" type="presParOf" srcId="{8555F1CC-E334-4805-8167-98F15C6D18A6}" destId="{D46C74B7-E577-47AF-B8BE-29B263672015}" srcOrd="2" destOrd="0" presId="urn:microsoft.com/office/officeart/2005/8/layout/list1"/>
    <dgm:cxn modelId="{B5066E79-E09E-4965-8E9C-A3D9A02DA13F}" type="presParOf" srcId="{8555F1CC-E334-4805-8167-98F15C6D18A6}" destId="{86312E54-7A67-4E87-A666-F2C2C65E635B}" srcOrd="3" destOrd="0" presId="urn:microsoft.com/office/officeart/2005/8/layout/list1"/>
    <dgm:cxn modelId="{B4AE814C-2BF4-4494-B43F-94E9AE87AA9A}" type="presParOf" srcId="{8555F1CC-E334-4805-8167-98F15C6D18A6}" destId="{08809EAD-2783-4101-A834-253FFFEB5548}" srcOrd="4" destOrd="0" presId="urn:microsoft.com/office/officeart/2005/8/layout/list1"/>
    <dgm:cxn modelId="{BDF4AD3E-3BBE-4C2A-88B3-AF160904B6D4}" type="presParOf" srcId="{08809EAD-2783-4101-A834-253FFFEB5548}" destId="{735BB1C4-4B2E-4253-ADC6-38A5F5994E99}" srcOrd="0" destOrd="0" presId="urn:microsoft.com/office/officeart/2005/8/layout/list1"/>
    <dgm:cxn modelId="{4F4B1449-3D46-476B-A00E-047DCE7107F4}" type="presParOf" srcId="{08809EAD-2783-4101-A834-253FFFEB5548}" destId="{CC0B0C03-ABB2-4C23-91BE-D0D6C7644E94}" srcOrd="1" destOrd="0" presId="urn:microsoft.com/office/officeart/2005/8/layout/list1"/>
    <dgm:cxn modelId="{B717DF07-31D8-4063-9579-1E7CDA3AF9BF}" type="presParOf" srcId="{8555F1CC-E334-4805-8167-98F15C6D18A6}" destId="{6AAC7C62-7C8C-4766-8A4B-C79482D9343C}" srcOrd="5" destOrd="0" presId="urn:microsoft.com/office/officeart/2005/8/layout/list1"/>
    <dgm:cxn modelId="{63412F71-5CD4-4306-A660-8E19DB042FAF}" type="presParOf" srcId="{8555F1CC-E334-4805-8167-98F15C6D18A6}" destId="{47D484AA-A173-4618-8120-8FFF77CD27BC}" srcOrd="6" destOrd="0" presId="urn:microsoft.com/office/officeart/2005/8/layout/list1"/>
    <dgm:cxn modelId="{1FCF924C-628C-48DD-8004-B54CE2316B05}" type="presParOf" srcId="{8555F1CC-E334-4805-8167-98F15C6D18A6}" destId="{A7120D57-8521-462C-95B4-5B9EFC52AEB4}" srcOrd="7" destOrd="0" presId="urn:microsoft.com/office/officeart/2005/8/layout/list1"/>
    <dgm:cxn modelId="{08899BCD-B87C-4CB1-A150-51A123560E9B}" type="presParOf" srcId="{8555F1CC-E334-4805-8167-98F15C6D18A6}" destId="{FC930815-B7D7-4930-94A3-D73B55C3CCDC}" srcOrd="8" destOrd="0" presId="urn:microsoft.com/office/officeart/2005/8/layout/list1"/>
    <dgm:cxn modelId="{47A8C0D6-BAE4-4649-BB18-E197AAE00843}" type="presParOf" srcId="{FC930815-B7D7-4930-94A3-D73B55C3CCDC}" destId="{AD2C57B7-C906-4E30-8C71-E4EC8033D01D}" srcOrd="0" destOrd="0" presId="urn:microsoft.com/office/officeart/2005/8/layout/list1"/>
    <dgm:cxn modelId="{30C73897-EA04-43A8-8F00-9F390DE535D3}" type="presParOf" srcId="{FC930815-B7D7-4930-94A3-D73B55C3CCDC}" destId="{313503F4-EAA0-4928-B417-C559B794FC69}" srcOrd="1" destOrd="0" presId="urn:microsoft.com/office/officeart/2005/8/layout/list1"/>
    <dgm:cxn modelId="{BA645EB3-CA48-4BE2-98D5-4F01EE0EF01F}" type="presParOf" srcId="{8555F1CC-E334-4805-8167-98F15C6D18A6}" destId="{2F6E67F5-7EA3-495E-8B38-DFABE44AFB25}" srcOrd="9" destOrd="0" presId="urn:microsoft.com/office/officeart/2005/8/layout/list1"/>
    <dgm:cxn modelId="{651B7BF0-024C-4B03-829B-9168955E800C}" type="presParOf" srcId="{8555F1CC-E334-4805-8167-98F15C6D18A6}" destId="{5F0A4066-FF48-4A4A-9452-C9F8173A7629}" srcOrd="10" destOrd="0" presId="urn:microsoft.com/office/officeart/2005/8/layout/list1"/>
    <dgm:cxn modelId="{6B62B58B-A0EE-425D-9E19-E43574C36B06}" type="presParOf" srcId="{8555F1CC-E334-4805-8167-98F15C6D18A6}" destId="{F446999C-0630-45A3-BCCC-F3247BA884E4}" srcOrd="11" destOrd="0" presId="urn:microsoft.com/office/officeart/2005/8/layout/list1"/>
    <dgm:cxn modelId="{93398EA8-3F3C-4DB8-A686-011FDD75A9E7}" type="presParOf" srcId="{8555F1CC-E334-4805-8167-98F15C6D18A6}" destId="{03B17E38-44B4-426D-B7AA-FAE9D84D0588}" srcOrd="12" destOrd="0" presId="urn:microsoft.com/office/officeart/2005/8/layout/list1"/>
    <dgm:cxn modelId="{348077F9-2A65-4899-8346-8E04469F3926}" type="presParOf" srcId="{03B17E38-44B4-426D-B7AA-FAE9D84D0588}" destId="{EAEE360A-3E7E-4301-8415-445E71C25609}" srcOrd="0" destOrd="0" presId="urn:microsoft.com/office/officeart/2005/8/layout/list1"/>
    <dgm:cxn modelId="{915195C2-02E6-4468-B7D8-E70563E4A4A5}" type="presParOf" srcId="{03B17E38-44B4-426D-B7AA-FAE9D84D0588}" destId="{E5937688-848C-4F76-9368-02B4401BBB3F}" srcOrd="1" destOrd="0" presId="urn:microsoft.com/office/officeart/2005/8/layout/list1"/>
    <dgm:cxn modelId="{C0CAD60C-0E75-48A1-B794-C419F2F642B5}" type="presParOf" srcId="{8555F1CC-E334-4805-8167-98F15C6D18A6}" destId="{BF64335C-56BB-49DB-BDA4-DC321912A5E9}" srcOrd="13" destOrd="0" presId="urn:microsoft.com/office/officeart/2005/8/layout/list1"/>
    <dgm:cxn modelId="{C8E2BA0D-8827-4F5C-961B-2F0531B1D9BA}" type="presParOf" srcId="{8555F1CC-E334-4805-8167-98F15C6D18A6}" destId="{073BC3F6-5F61-4057-83C3-468065FF0DF5}" srcOrd="14" destOrd="0" presId="urn:microsoft.com/office/officeart/2005/8/layout/list1"/>
    <dgm:cxn modelId="{276F484F-7A9A-4F41-8E96-FAE8B5F0F071}" type="presParOf" srcId="{8555F1CC-E334-4805-8167-98F15C6D18A6}" destId="{5C90560F-1A79-46DD-93E7-0695FFB56003}" srcOrd="15" destOrd="0" presId="urn:microsoft.com/office/officeart/2005/8/layout/list1"/>
    <dgm:cxn modelId="{8C46568D-A0DB-4FA6-A168-A9767783C86B}" type="presParOf" srcId="{8555F1CC-E334-4805-8167-98F15C6D18A6}" destId="{70B02893-ED85-4990-814C-EF82638D86A9}" srcOrd="16" destOrd="0" presId="urn:microsoft.com/office/officeart/2005/8/layout/list1"/>
    <dgm:cxn modelId="{5AB8D8DE-8B8C-4EDB-BF39-9E256B1D5F8F}" type="presParOf" srcId="{70B02893-ED85-4990-814C-EF82638D86A9}" destId="{09843EF2-A564-4C89-9B7A-82426C664F87}" srcOrd="0" destOrd="0" presId="urn:microsoft.com/office/officeart/2005/8/layout/list1"/>
    <dgm:cxn modelId="{218C837E-904E-4DE0-8AE5-369FBD2E5DEA}" type="presParOf" srcId="{70B02893-ED85-4990-814C-EF82638D86A9}" destId="{9F636EC8-4591-46FA-AD10-33969E96B46C}" srcOrd="1" destOrd="0" presId="urn:microsoft.com/office/officeart/2005/8/layout/list1"/>
    <dgm:cxn modelId="{1AEF347C-9E5E-49BD-90B7-1DF2584B28AE}" type="presParOf" srcId="{8555F1CC-E334-4805-8167-98F15C6D18A6}" destId="{6D8EFC7D-0D10-4B18-A820-7570093CC88B}" srcOrd="17" destOrd="0" presId="urn:microsoft.com/office/officeart/2005/8/layout/list1"/>
    <dgm:cxn modelId="{55BAD4D2-7478-4F0A-BA52-798069E858A8}" type="presParOf" srcId="{8555F1CC-E334-4805-8167-98F15C6D18A6}" destId="{27A75E61-0FB7-4EF0-845B-B576CD866A8C}" srcOrd="18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E9E7B6-8851-7F44-A95C-0F846F56826D}" type="doc">
      <dgm:prSet loTypeId="urn:microsoft.com/office/officeart/2005/8/layout/cycle1" loCatId="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pl-PL"/>
        </a:p>
      </dgm:t>
    </dgm:pt>
    <dgm:pt modelId="{575015DC-B798-1F4E-B783-A147CECC1F70}">
      <dgm:prSet phldrT="[Tekst]" custT="1"/>
      <dgm:spPr/>
      <dgm:t>
        <a:bodyPr/>
        <a:lstStyle/>
        <a:p>
          <a:r>
            <a:rPr lang="pl-PL" sz="1600" dirty="0"/>
            <a:t>Wykorzystanie doświadczenia wszystkich pracowników organizacji do kreowania nowej wiedzy</a:t>
          </a:r>
        </a:p>
      </dgm:t>
    </dgm:pt>
    <dgm:pt modelId="{C6A8143E-B43E-4648-BDA7-E60FFC308501}" type="parTrans" cxnId="{C3142BB1-F458-BE49-9409-C792A45EFABE}">
      <dgm:prSet/>
      <dgm:spPr/>
      <dgm:t>
        <a:bodyPr/>
        <a:lstStyle/>
        <a:p>
          <a:endParaRPr lang="pl-PL"/>
        </a:p>
      </dgm:t>
    </dgm:pt>
    <dgm:pt modelId="{C0ADAC37-7DBB-854C-99A0-CD9EC29E5381}" type="sibTrans" cxnId="{C3142BB1-F458-BE49-9409-C792A45EFABE}">
      <dgm:prSet/>
      <dgm:spPr/>
      <dgm:t>
        <a:bodyPr/>
        <a:lstStyle/>
        <a:p>
          <a:endParaRPr lang="pl-PL"/>
        </a:p>
      </dgm:t>
    </dgm:pt>
    <dgm:pt modelId="{D8000092-47F7-0249-B272-24435B84E052}">
      <dgm:prSet phldrT="[Tekst]" custT="1"/>
      <dgm:spPr/>
      <dgm:t>
        <a:bodyPr/>
        <a:lstStyle/>
        <a:p>
          <a:r>
            <a:rPr lang="pl-PL" sz="1600" dirty="0"/>
            <a:t>Otwarte granice między przełożonymi a podwładnymi (brak linii podziałów) – doświadczenia wszystkich stron są wzajemnie dostępne</a:t>
          </a:r>
        </a:p>
      </dgm:t>
    </dgm:pt>
    <dgm:pt modelId="{F0CDC4D1-AB0A-7B4D-9A51-3FEE5252F93A}" type="parTrans" cxnId="{EA7715B9-C592-3647-844D-5267606D7EC5}">
      <dgm:prSet/>
      <dgm:spPr/>
      <dgm:t>
        <a:bodyPr/>
        <a:lstStyle/>
        <a:p>
          <a:endParaRPr lang="pl-PL"/>
        </a:p>
      </dgm:t>
    </dgm:pt>
    <dgm:pt modelId="{A24C684C-A8EC-7747-AE5F-9B6F1006ED0D}" type="sibTrans" cxnId="{EA7715B9-C592-3647-844D-5267606D7EC5}">
      <dgm:prSet/>
      <dgm:spPr/>
      <dgm:t>
        <a:bodyPr/>
        <a:lstStyle/>
        <a:p>
          <a:endParaRPr lang="pl-PL"/>
        </a:p>
      </dgm:t>
    </dgm:pt>
    <dgm:pt modelId="{B683EA8A-B8E8-6D48-89D6-FE87EB9B579D}">
      <dgm:prSet phldrT="[Tekst]" custT="1"/>
      <dgm:spPr/>
      <dgm:t>
        <a:bodyPr/>
        <a:lstStyle/>
        <a:p>
          <a:r>
            <a:rPr lang="pl-PL" sz="1600" dirty="0"/>
            <a:t>Pielęgnowanie </a:t>
          </a:r>
          <a:br>
            <a:rPr lang="pl-PL" sz="1600" dirty="0"/>
          </a:br>
          <a:r>
            <a:rPr lang="pl-PL" sz="1600" dirty="0"/>
            <a:t>w organizacji kultury odmiennych zdań – ścieranie się poglądów wzbogaca doświadczenie</a:t>
          </a:r>
        </a:p>
      </dgm:t>
    </dgm:pt>
    <dgm:pt modelId="{FE45D6AF-3968-774D-AA00-F7819473E354}" type="parTrans" cxnId="{508CC4DE-E74E-B14B-9649-F47D1D18EBF0}">
      <dgm:prSet/>
      <dgm:spPr/>
      <dgm:t>
        <a:bodyPr/>
        <a:lstStyle/>
        <a:p>
          <a:endParaRPr lang="pl-PL"/>
        </a:p>
      </dgm:t>
    </dgm:pt>
    <dgm:pt modelId="{210E04BC-6266-E646-9E2F-62F244AA9E2E}" type="sibTrans" cxnId="{508CC4DE-E74E-B14B-9649-F47D1D18EBF0}">
      <dgm:prSet/>
      <dgm:spPr/>
      <dgm:t>
        <a:bodyPr/>
        <a:lstStyle/>
        <a:p>
          <a:endParaRPr lang="pl-PL"/>
        </a:p>
      </dgm:t>
    </dgm:pt>
    <dgm:pt modelId="{A2F730BC-8E9A-2946-B021-1D33C23EE1D1}" type="pres">
      <dgm:prSet presAssocID="{6BE9E7B6-8851-7F44-A95C-0F846F56826D}" presName="cycle" presStyleCnt="0">
        <dgm:presLayoutVars>
          <dgm:dir/>
          <dgm:resizeHandles val="exact"/>
        </dgm:presLayoutVars>
      </dgm:prSet>
      <dgm:spPr/>
    </dgm:pt>
    <dgm:pt modelId="{81EB6372-3CAA-8842-973E-6413150D7EA6}" type="pres">
      <dgm:prSet presAssocID="{575015DC-B798-1F4E-B783-A147CECC1F70}" presName="dummy" presStyleCnt="0"/>
      <dgm:spPr/>
    </dgm:pt>
    <dgm:pt modelId="{B72F5BAE-2596-774D-B09B-A2F7A9D5E0B6}" type="pres">
      <dgm:prSet presAssocID="{575015DC-B798-1F4E-B783-A147CECC1F70}" presName="node" presStyleLbl="revTx" presStyleIdx="0" presStyleCnt="3">
        <dgm:presLayoutVars>
          <dgm:bulletEnabled val="1"/>
        </dgm:presLayoutVars>
      </dgm:prSet>
      <dgm:spPr/>
    </dgm:pt>
    <dgm:pt modelId="{B07C5EE9-51CE-9042-9079-D383D156CED8}" type="pres">
      <dgm:prSet presAssocID="{C0ADAC37-7DBB-854C-99A0-CD9EC29E5381}" presName="sibTrans" presStyleLbl="node1" presStyleIdx="0" presStyleCnt="3"/>
      <dgm:spPr/>
    </dgm:pt>
    <dgm:pt modelId="{0EA8BA41-3F83-1441-B152-3930CB7DF786}" type="pres">
      <dgm:prSet presAssocID="{D8000092-47F7-0249-B272-24435B84E052}" presName="dummy" presStyleCnt="0"/>
      <dgm:spPr/>
    </dgm:pt>
    <dgm:pt modelId="{19FDFF51-BEB3-6A42-B470-A2CE11190FAE}" type="pres">
      <dgm:prSet presAssocID="{D8000092-47F7-0249-B272-24435B84E052}" presName="node" presStyleLbl="revTx" presStyleIdx="1" presStyleCnt="3" custScaleX="136076" custRadScaleRad="87187" custRadScaleInc="4915">
        <dgm:presLayoutVars>
          <dgm:bulletEnabled val="1"/>
        </dgm:presLayoutVars>
      </dgm:prSet>
      <dgm:spPr/>
    </dgm:pt>
    <dgm:pt modelId="{EC5EDB97-E885-054E-8A2E-B7EEBBF12284}" type="pres">
      <dgm:prSet presAssocID="{A24C684C-A8EC-7747-AE5F-9B6F1006ED0D}" presName="sibTrans" presStyleLbl="node1" presStyleIdx="1" presStyleCnt="3"/>
      <dgm:spPr/>
    </dgm:pt>
    <dgm:pt modelId="{9D1EEC94-12C5-EF43-8C26-4E7261ABEC4A}" type="pres">
      <dgm:prSet presAssocID="{B683EA8A-B8E8-6D48-89D6-FE87EB9B579D}" presName="dummy" presStyleCnt="0"/>
      <dgm:spPr/>
    </dgm:pt>
    <dgm:pt modelId="{856CE035-FA3B-3542-94A8-067E0ABE49A9}" type="pres">
      <dgm:prSet presAssocID="{B683EA8A-B8E8-6D48-89D6-FE87EB9B579D}" presName="node" presStyleLbl="revTx" presStyleIdx="2" presStyleCnt="3" custScaleX="130890">
        <dgm:presLayoutVars>
          <dgm:bulletEnabled val="1"/>
        </dgm:presLayoutVars>
      </dgm:prSet>
      <dgm:spPr/>
    </dgm:pt>
    <dgm:pt modelId="{F378B4F0-753D-0248-9309-867B49B46863}" type="pres">
      <dgm:prSet presAssocID="{210E04BC-6266-E646-9E2F-62F244AA9E2E}" presName="sibTrans" presStyleLbl="node1" presStyleIdx="2" presStyleCnt="3"/>
      <dgm:spPr/>
    </dgm:pt>
  </dgm:ptLst>
  <dgm:cxnLst>
    <dgm:cxn modelId="{1429B70A-462F-774C-A084-4954115CBDE0}" type="presOf" srcId="{210E04BC-6266-E646-9E2F-62F244AA9E2E}" destId="{F378B4F0-753D-0248-9309-867B49B46863}" srcOrd="0" destOrd="0" presId="urn:microsoft.com/office/officeart/2005/8/layout/cycle1"/>
    <dgm:cxn modelId="{147F433B-941D-ED41-AAE8-0E53DA3074B4}" type="presOf" srcId="{575015DC-B798-1F4E-B783-A147CECC1F70}" destId="{B72F5BAE-2596-774D-B09B-A2F7A9D5E0B6}" srcOrd="0" destOrd="0" presId="urn:microsoft.com/office/officeart/2005/8/layout/cycle1"/>
    <dgm:cxn modelId="{3038EC61-8A9A-A74A-A98C-F889FC7164D7}" type="presOf" srcId="{A24C684C-A8EC-7747-AE5F-9B6F1006ED0D}" destId="{EC5EDB97-E885-054E-8A2E-B7EEBBF12284}" srcOrd="0" destOrd="0" presId="urn:microsoft.com/office/officeart/2005/8/layout/cycle1"/>
    <dgm:cxn modelId="{562E73A7-DAC8-7B46-94DD-13AB3F741863}" type="presOf" srcId="{D8000092-47F7-0249-B272-24435B84E052}" destId="{19FDFF51-BEB3-6A42-B470-A2CE11190FAE}" srcOrd="0" destOrd="0" presId="urn:microsoft.com/office/officeart/2005/8/layout/cycle1"/>
    <dgm:cxn modelId="{C3142BB1-F458-BE49-9409-C792A45EFABE}" srcId="{6BE9E7B6-8851-7F44-A95C-0F846F56826D}" destId="{575015DC-B798-1F4E-B783-A147CECC1F70}" srcOrd="0" destOrd="0" parTransId="{C6A8143E-B43E-4648-BDA7-E60FFC308501}" sibTransId="{C0ADAC37-7DBB-854C-99A0-CD9EC29E5381}"/>
    <dgm:cxn modelId="{EA7715B9-C592-3647-844D-5267606D7EC5}" srcId="{6BE9E7B6-8851-7F44-A95C-0F846F56826D}" destId="{D8000092-47F7-0249-B272-24435B84E052}" srcOrd="1" destOrd="0" parTransId="{F0CDC4D1-AB0A-7B4D-9A51-3FEE5252F93A}" sibTransId="{A24C684C-A8EC-7747-AE5F-9B6F1006ED0D}"/>
    <dgm:cxn modelId="{79B4D3D0-6706-EC4D-8F19-C7D3F2243AF1}" type="presOf" srcId="{C0ADAC37-7DBB-854C-99A0-CD9EC29E5381}" destId="{B07C5EE9-51CE-9042-9079-D383D156CED8}" srcOrd="0" destOrd="0" presId="urn:microsoft.com/office/officeart/2005/8/layout/cycle1"/>
    <dgm:cxn modelId="{435018D5-D7AC-B84C-A864-5DB12107F94E}" type="presOf" srcId="{B683EA8A-B8E8-6D48-89D6-FE87EB9B579D}" destId="{856CE035-FA3B-3542-94A8-067E0ABE49A9}" srcOrd="0" destOrd="0" presId="urn:microsoft.com/office/officeart/2005/8/layout/cycle1"/>
    <dgm:cxn modelId="{508CC4DE-E74E-B14B-9649-F47D1D18EBF0}" srcId="{6BE9E7B6-8851-7F44-A95C-0F846F56826D}" destId="{B683EA8A-B8E8-6D48-89D6-FE87EB9B579D}" srcOrd="2" destOrd="0" parTransId="{FE45D6AF-3968-774D-AA00-F7819473E354}" sibTransId="{210E04BC-6266-E646-9E2F-62F244AA9E2E}"/>
    <dgm:cxn modelId="{CC417AE7-B6F5-2F42-984C-BFFCF5348A47}" type="presOf" srcId="{6BE9E7B6-8851-7F44-A95C-0F846F56826D}" destId="{A2F730BC-8E9A-2946-B021-1D33C23EE1D1}" srcOrd="0" destOrd="0" presId="urn:microsoft.com/office/officeart/2005/8/layout/cycle1"/>
    <dgm:cxn modelId="{42B3603D-CE0F-2149-80C9-EE01C50303AE}" type="presParOf" srcId="{A2F730BC-8E9A-2946-B021-1D33C23EE1D1}" destId="{81EB6372-3CAA-8842-973E-6413150D7EA6}" srcOrd="0" destOrd="0" presId="urn:microsoft.com/office/officeart/2005/8/layout/cycle1"/>
    <dgm:cxn modelId="{196AAC30-BBB4-FF40-8DC6-FFEEB8E1A2C4}" type="presParOf" srcId="{A2F730BC-8E9A-2946-B021-1D33C23EE1D1}" destId="{B72F5BAE-2596-774D-B09B-A2F7A9D5E0B6}" srcOrd="1" destOrd="0" presId="urn:microsoft.com/office/officeart/2005/8/layout/cycle1"/>
    <dgm:cxn modelId="{D21154CE-C275-884F-B977-E588EBF840CE}" type="presParOf" srcId="{A2F730BC-8E9A-2946-B021-1D33C23EE1D1}" destId="{B07C5EE9-51CE-9042-9079-D383D156CED8}" srcOrd="2" destOrd="0" presId="urn:microsoft.com/office/officeart/2005/8/layout/cycle1"/>
    <dgm:cxn modelId="{7F738BC2-43E2-E345-B20F-59F45BB84FC5}" type="presParOf" srcId="{A2F730BC-8E9A-2946-B021-1D33C23EE1D1}" destId="{0EA8BA41-3F83-1441-B152-3930CB7DF786}" srcOrd="3" destOrd="0" presId="urn:microsoft.com/office/officeart/2005/8/layout/cycle1"/>
    <dgm:cxn modelId="{14251FA2-383E-5144-A2C7-C7412BCC9321}" type="presParOf" srcId="{A2F730BC-8E9A-2946-B021-1D33C23EE1D1}" destId="{19FDFF51-BEB3-6A42-B470-A2CE11190FAE}" srcOrd="4" destOrd="0" presId="urn:microsoft.com/office/officeart/2005/8/layout/cycle1"/>
    <dgm:cxn modelId="{4E065319-3878-2C4D-8150-FF729A730A6D}" type="presParOf" srcId="{A2F730BC-8E9A-2946-B021-1D33C23EE1D1}" destId="{EC5EDB97-E885-054E-8A2E-B7EEBBF12284}" srcOrd="5" destOrd="0" presId="urn:microsoft.com/office/officeart/2005/8/layout/cycle1"/>
    <dgm:cxn modelId="{ADAC2EDB-7808-0D4E-92CC-5F894D32DD3F}" type="presParOf" srcId="{A2F730BC-8E9A-2946-B021-1D33C23EE1D1}" destId="{9D1EEC94-12C5-EF43-8C26-4E7261ABEC4A}" srcOrd="6" destOrd="0" presId="urn:microsoft.com/office/officeart/2005/8/layout/cycle1"/>
    <dgm:cxn modelId="{F031AB30-EF63-1845-802C-A44C379E8718}" type="presParOf" srcId="{A2F730BC-8E9A-2946-B021-1D33C23EE1D1}" destId="{856CE035-FA3B-3542-94A8-067E0ABE49A9}" srcOrd="7" destOrd="0" presId="urn:microsoft.com/office/officeart/2005/8/layout/cycle1"/>
    <dgm:cxn modelId="{BF6EBBA4-8435-7148-A274-D4B653A58D05}" type="presParOf" srcId="{A2F730BC-8E9A-2946-B021-1D33C23EE1D1}" destId="{F378B4F0-753D-0248-9309-867B49B46863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BF2C07-4374-7E41-ADD3-782D27C49ECC}" type="doc">
      <dgm:prSet loTypeId="urn:microsoft.com/office/officeart/2005/8/layout/venn3" loCatId="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l-PL"/>
        </a:p>
      </dgm:t>
    </dgm:pt>
    <dgm:pt modelId="{8865150B-0CA4-F044-A126-EFCB70070605}">
      <dgm:prSet phldrT="[Tekst]" custT="1"/>
      <dgm:spPr/>
      <dgm:t>
        <a:bodyPr/>
        <a:lstStyle/>
        <a:p>
          <a:r>
            <a:rPr lang="pl-PL" sz="3300" dirty="0"/>
            <a:t>Średni wiek szkolny </a:t>
          </a:r>
          <a:br>
            <a:rPr lang="pl-PL" sz="3300" dirty="0"/>
          </a:br>
          <a:r>
            <a:rPr lang="pl-PL" sz="3300" dirty="0"/>
            <a:t>(kl. IV – VI) </a:t>
          </a:r>
          <a:br>
            <a:rPr lang="pl-PL" sz="3300" dirty="0"/>
          </a:br>
          <a:br>
            <a:rPr lang="pl-PL" sz="3300" dirty="0"/>
          </a:br>
          <a:r>
            <a:rPr lang="pl-PL" sz="2800" b="1" dirty="0"/>
            <a:t>8/9 - 11/12 lat</a:t>
          </a:r>
        </a:p>
      </dgm:t>
    </dgm:pt>
    <dgm:pt modelId="{5014AAE5-A4F2-364B-AFEE-41AC1DB5305C}" type="parTrans" cxnId="{2F2A1A81-1582-2642-B8DA-310F12027D03}">
      <dgm:prSet/>
      <dgm:spPr/>
      <dgm:t>
        <a:bodyPr/>
        <a:lstStyle/>
        <a:p>
          <a:endParaRPr lang="pl-PL"/>
        </a:p>
      </dgm:t>
    </dgm:pt>
    <dgm:pt modelId="{022147BC-BCE6-F14D-A932-BFBA74F60CB8}" type="sibTrans" cxnId="{2F2A1A81-1582-2642-B8DA-310F12027D03}">
      <dgm:prSet/>
      <dgm:spPr/>
      <dgm:t>
        <a:bodyPr/>
        <a:lstStyle/>
        <a:p>
          <a:endParaRPr lang="pl-PL"/>
        </a:p>
      </dgm:t>
    </dgm:pt>
    <dgm:pt modelId="{7519D0A1-7422-8F47-B7C5-A49068356F8A}">
      <dgm:prSet phldrT="[Tekst]" custT="1"/>
      <dgm:spPr/>
      <dgm:t>
        <a:bodyPr/>
        <a:lstStyle/>
        <a:p>
          <a:r>
            <a:rPr lang="pl-PL" sz="2600" dirty="0"/>
            <a:t>Faza wczesnego dorastania</a:t>
          </a:r>
        </a:p>
        <a:p>
          <a:r>
            <a:rPr lang="pl-PL" sz="2600" dirty="0"/>
            <a:t>(kl. VII – VIII) </a:t>
          </a:r>
          <a:br>
            <a:rPr lang="pl-PL" sz="2600" dirty="0"/>
          </a:br>
          <a:br>
            <a:rPr lang="pl-PL" sz="2600" dirty="0"/>
          </a:br>
          <a:r>
            <a:rPr lang="pl-PL" sz="2400" b="1" dirty="0"/>
            <a:t>11/12 - 14/15 lat</a:t>
          </a:r>
        </a:p>
      </dgm:t>
    </dgm:pt>
    <dgm:pt modelId="{5345A240-195E-E741-8379-8E8D942AE4EF}" type="parTrans" cxnId="{B230777F-9245-274E-B063-AE214C878470}">
      <dgm:prSet/>
      <dgm:spPr/>
      <dgm:t>
        <a:bodyPr/>
        <a:lstStyle/>
        <a:p>
          <a:endParaRPr lang="pl-PL"/>
        </a:p>
      </dgm:t>
    </dgm:pt>
    <dgm:pt modelId="{CBD34D40-C390-C04B-BB5D-087340CAE13C}" type="sibTrans" cxnId="{B230777F-9245-274E-B063-AE214C878470}">
      <dgm:prSet/>
      <dgm:spPr/>
      <dgm:t>
        <a:bodyPr/>
        <a:lstStyle/>
        <a:p>
          <a:endParaRPr lang="pl-PL"/>
        </a:p>
      </dgm:t>
    </dgm:pt>
    <dgm:pt modelId="{48D5F606-D095-1C4C-8D60-F0AC96B3423E}" type="pres">
      <dgm:prSet presAssocID="{D5BF2C07-4374-7E41-ADD3-782D27C49ECC}" presName="Name0" presStyleCnt="0">
        <dgm:presLayoutVars>
          <dgm:dir/>
          <dgm:resizeHandles val="exact"/>
        </dgm:presLayoutVars>
      </dgm:prSet>
      <dgm:spPr/>
    </dgm:pt>
    <dgm:pt modelId="{130B1ACB-E82B-3746-986E-C1C62C5262EA}" type="pres">
      <dgm:prSet presAssocID="{8865150B-0CA4-F044-A126-EFCB70070605}" presName="Name5" presStyleLbl="vennNode1" presStyleIdx="0" presStyleCnt="2">
        <dgm:presLayoutVars>
          <dgm:bulletEnabled val="1"/>
        </dgm:presLayoutVars>
      </dgm:prSet>
      <dgm:spPr/>
    </dgm:pt>
    <dgm:pt modelId="{4A929A38-492C-B74A-8D55-792F0DBB2E6A}" type="pres">
      <dgm:prSet presAssocID="{022147BC-BCE6-F14D-A932-BFBA74F60CB8}" presName="space" presStyleCnt="0"/>
      <dgm:spPr/>
    </dgm:pt>
    <dgm:pt modelId="{33C313C4-ED01-E64E-93DD-336F2BF1E5AF}" type="pres">
      <dgm:prSet presAssocID="{7519D0A1-7422-8F47-B7C5-A49068356F8A}" presName="Name5" presStyleLbl="vennNode1" presStyleIdx="1" presStyleCnt="2">
        <dgm:presLayoutVars>
          <dgm:bulletEnabled val="1"/>
        </dgm:presLayoutVars>
      </dgm:prSet>
      <dgm:spPr/>
    </dgm:pt>
  </dgm:ptLst>
  <dgm:cxnLst>
    <dgm:cxn modelId="{B230777F-9245-274E-B063-AE214C878470}" srcId="{D5BF2C07-4374-7E41-ADD3-782D27C49ECC}" destId="{7519D0A1-7422-8F47-B7C5-A49068356F8A}" srcOrd="1" destOrd="0" parTransId="{5345A240-195E-E741-8379-8E8D942AE4EF}" sibTransId="{CBD34D40-C390-C04B-BB5D-087340CAE13C}"/>
    <dgm:cxn modelId="{33EA8A80-F068-C340-9FE5-882938B2BC06}" type="presOf" srcId="{8865150B-0CA4-F044-A126-EFCB70070605}" destId="{130B1ACB-E82B-3746-986E-C1C62C5262EA}" srcOrd="0" destOrd="0" presId="urn:microsoft.com/office/officeart/2005/8/layout/venn3"/>
    <dgm:cxn modelId="{2F2A1A81-1582-2642-B8DA-310F12027D03}" srcId="{D5BF2C07-4374-7E41-ADD3-782D27C49ECC}" destId="{8865150B-0CA4-F044-A126-EFCB70070605}" srcOrd="0" destOrd="0" parTransId="{5014AAE5-A4F2-364B-AFEE-41AC1DB5305C}" sibTransId="{022147BC-BCE6-F14D-A932-BFBA74F60CB8}"/>
    <dgm:cxn modelId="{61A09D8A-3858-CC44-9B2F-0B310E715A40}" type="presOf" srcId="{7519D0A1-7422-8F47-B7C5-A49068356F8A}" destId="{33C313C4-ED01-E64E-93DD-336F2BF1E5AF}" srcOrd="0" destOrd="0" presId="urn:microsoft.com/office/officeart/2005/8/layout/venn3"/>
    <dgm:cxn modelId="{3C990CAE-314C-5E45-A583-403A2701F682}" type="presOf" srcId="{D5BF2C07-4374-7E41-ADD3-782D27C49ECC}" destId="{48D5F606-D095-1C4C-8D60-F0AC96B3423E}" srcOrd="0" destOrd="0" presId="urn:microsoft.com/office/officeart/2005/8/layout/venn3"/>
    <dgm:cxn modelId="{17376490-9A7A-A94D-865A-28DCD923D07E}" type="presParOf" srcId="{48D5F606-D095-1C4C-8D60-F0AC96B3423E}" destId="{130B1ACB-E82B-3746-986E-C1C62C5262EA}" srcOrd="0" destOrd="0" presId="urn:microsoft.com/office/officeart/2005/8/layout/venn3"/>
    <dgm:cxn modelId="{F21671C6-960D-0345-8F4C-CBA405F9F0FA}" type="presParOf" srcId="{48D5F606-D095-1C4C-8D60-F0AC96B3423E}" destId="{4A929A38-492C-B74A-8D55-792F0DBB2E6A}" srcOrd="1" destOrd="0" presId="urn:microsoft.com/office/officeart/2005/8/layout/venn3"/>
    <dgm:cxn modelId="{5AF4C466-6D3A-2443-A2CF-7332F819A483}" type="presParOf" srcId="{48D5F606-D095-1C4C-8D60-F0AC96B3423E}" destId="{33C313C4-ED01-E64E-93DD-336F2BF1E5AF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C74B7-E577-47AF-B8BE-29B263672015}">
      <dsp:nvSpPr>
        <dsp:cNvPr id="0" name=""/>
        <dsp:cNvSpPr/>
      </dsp:nvSpPr>
      <dsp:spPr>
        <a:xfrm>
          <a:off x="0" y="322400"/>
          <a:ext cx="695369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663FCB-638E-4AEC-AEAB-9A3D0CA724B4}">
      <dsp:nvSpPr>
        <dsp:cNvPr id="0" name=""/>
        <dsp:cNvSpPr/>
      </dsp:nvSpPr>
      <dsp:spPr>
        <a:xfrm>
          <a:off x="347684" y="71480"/>
          <a:ext cx="4867585" cy="501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83" tIns="0" rIns="18398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Mistrzostwo osobiste</a:t>
          </a:r>
        </a:p>
      </dsp:txBody>
      <dsp:txXfrm>
        <a:off x="372182" y="95978"/>
        <a:ext cx="4818589" cy="452844"/>
      </dsp:txXfrm>
    </dsp:sp>
    <dsp:sp modelId="{47D484AA-A173-4618-8120-8FFF77CD27BC}">
      <dsp:nvSpPr>
        <dsp:cNvPr id="0" name=""/>
        <dsp:cNvSpPr/>
      </dsp:nvSpPr>
      <dsp:spPr>
        <a:xfrm>
          <a:off x="0" y="1093520"/>
          <a:ext cx="695369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B0C03-ABB2-4C23-91BE-D0D6C7644E94}">
      <dsp:nvSpPr>
        <dsp:cNvPr id="0" name=""/>
        <dsp:cNvSpPr/>
      </dsp:nvSpPr>
      <dsp:spPr>
        <a:xfrm>
          <a:off x="347684" y="842600"/>
          <a:ext cx="4867585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83" tIns="0" rIns="18398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Modele myślowe </a:t>
          </a:r>
        </a:p>
      </dsp:txBody>
      <dsp:txXfrm>
        <a:off x="372182" y="867098"/>
        <a:ext cx="4818589" cy="452844"/>
      </dsp:txXfrm>
    </dsp:sp>
    <dsp:sp modelId="{5F0A4066-FF48-4A4A-9452-C9F8173A7629}">
      <dsp:nvSpPr>
        <dsp:cNvPr id="0" name=""/>
        <dsp:cNvSpPr/>
      </dsp:nvSpPr>
      <dsp:spPr>
        <a:xfrm>
          <a:off x="0" y="1864640"/>
          <a:ext cx="695369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3503F4-EAA0-4928-B417-C559B794FC69}">
      <dsp:nvSpPr>
        <dsp:cNvPr id="0" name=""/>
        <dsp:cNvSpPr/>
      </dsp:nvSpPr>
      <dsp:spPr>
        <a:xfrm>
          <a:off x="347684" y="1613720"/>
          <a:ext cx="4867585" cy="5018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83" tIns="0" rIns="18398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Wspólna wizja</a:t>
          </a:r>
        </a:p>
      </dsp:txBody>
      <dsp:txXfrm>
        <a:off x="372182" y="1638218"/>
        <a:ext cx="4818589" cy="452844"/>
      </dsp:txXfrm>
    </dsp:sp>
    <dsp:sp modelId="{073BC3F6-5F61-4057-83C3-468065FF0DF5}">
      <dsp:nvSpPr>
        <dsp:cNvPr id="0" name=""/>
        <dsp:cNvSpPr/>
      </dsp:nvSpPr>
      <dsp:spPr>
        <a:xfrm>
          <a:off x="0" y="2635760"/>
          <a:ext cx="695369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937688-848C-4F76-9368-02B4401BBB3F}">
      <dsp:nvSpPr>
        <dsp:cNvPr id="0" name=""/>
        <dsp:cNvSpPr/>
      </dsp:nvSpPr>
      <dsp:spPr>
        <a:xfrm>
          <a:off x="347684" y="2384840"/>
          <a:ext cx="4867585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83" tIns="0" rIns="18398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Zespołowe uczenie się</a:t>
          </a:r>
        </a:p>
      </dsp:txBody>
      <dsp:txXfrm>
        <a:off x="372182" y="2409338"/>
        <a:ext cx="4818589" cy="452844"/>
      </dsp:txXfrm>
    </dsp:sp>
    <dsp:sp modelId="{27A75E61-0FB7-4EF0-845B-B576CD866A8C}">
      <dsp:nvSpPr>
        <dsp:cNvPr id="0" name=""/>
        <dsp:cNvSpPr/>
      </dsp:nvSpPr>
      <dsp:spPr>
        <a:xfrm>
          <a:off x="0" y="3406880"/>
          <a:ext cx="6953693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36EC8-4591-46FA-AD10-33969E96B46C}">
      <dsp:nvSpPr>
        <dsp:cNvPr id="0" name=""/>
        <dsp:cNvSpPr/>
      </dsp:nvSpPr>
      <dsp:spPr>
        <a:xfrm>
          <a:off x="347684" y="3155960"/>
          <a:ext cx="4867585" cy="50184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983" tIns="0" rIns="183983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Myślenie systemowe</a:t>
          </a:r>
        </a:p>
      </dsp:txBody>
      <dsp:txXfrm>
        <a:off x="372182" y="3180458"/>
        <a:ext cx="4818589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2F5BAE-2596-774D-B09B-A2F7A9D5E0B6}">
      <dsp:nvSpPr>
        <dsp:cNvPr id="0" name=""/>
        <dsp:cNvSpPr/>
      </dsp:nvSpPr>
      <dsp:spPr>
        <a:xfrm>
          <a:off x="5149724" y="399852"/>
          <a:ext cx="2042904" cy="2042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Wykorzystanie doświadczenia wszystkich pracowników organizacji do kreowania nowej wiedzy</a:t>
          </a:r>
        </a:p>
      </dsp:txBody>
      <dsp:txXfrm>
        <a:off x="5149724" y="399852"/>
        <a:ext cx="2042904" cy="2042904"/>
      </dsp:txXfrm>
    </dsp:sp>
    <dsp:sp modelId="{B07C5EE9-51CE-9042-9079-D383D156CED8}">
      <dsp:nvSpPr>
        <dsp:cNvPr id="0" name=""/>
        <dsp:cNvSpPr/>
      </dsp:nvSpPr>
      <dsp:spPr>
        <a:xfrm>
          <a:off x="2087068" y="-411253"/>
          <a:ext cx="4830355" cy="4830355"/>
        </a:xfrm>
        <a:prstGeom prst="circularArrow">
          <a:avLst>
            <a:gd name="adj1" fmla="val 8247"/>
            <a:gd name="adj2" fmla="val 576005"/>
            <a:gd name="adj3" fmla="val 2408925"/>
            <a:gd name="adj4" fmla="val 766876"/>
            <a:gd name="adj5" fmla="val 9622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DFF51-BEB3-6A42-B470-A2CE11190FAE}">
      <dsp:nvSpPr>
        <dsp:cNvPr id="0" name=""/>
        <dsp:cNvSpPr/>
      </dsp:nvSpPr>
      <dsp:spPr>
        <a:xfrm>
          <a:off x="3004033" y="3120095"/>
          <a:ext cx="2779903" cy="2042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Otwarte granice między przełożonymi a podwładnymi (brak linii podziałów) – doświadczenia wszystkich stron są wzajemnie dostępne</a:t>
          </a:r>
        </a:p>
      </dsp:txBody>
      <dsp:txXfrm>
        <a:off x="3004033" y="3120095"/>
        <a:ext cx="2779903" cy="2042904"/>
      </dsp:txXfrm>
    </dsp:sp>
    <dsp:sp modelId="{EC5EDB97-E885-054E-8A2E-B7EEBBF12284}">
      <dsp:nvSpPr>
        <dsp:cNvPr id="0" name=""/>
        <dsp:cNvSpPr/>
      </dsp:nvSpPr>
      <dsp:spPr>
        <a:xfrm>
          <a:off x="1972360" y="-479848"/>
          <a:ext cx="4830355" cy="4830355"/>
        </a:xfrm>
        <a:prstGeom prst="circularArrow">
          <a:avLst>
            <a:gd name="adj1" fmla="val 8247"/>
            <a:gd name="adj2" fmla="val 576005"/>
            <a:gd name="adj3" fmla="val 9334699"/>
            <a:gd name="adj4" fmla="val 8053445"/>
            <a:gd name="adj5" fmla="val 9622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6CE035-FA3B-3542-94A8-067E0ABE49A9}">
      <dsp:nvSpPr>
        <dsp:cNvPr id="0" name=""/>
        <dsp:cNvSpPr/>
      </dsp:nvSpPr>
      <dsp:spPr>
        <a:xfrm>
          <a:off x="1398477" y="399852"/>
          <a:ext cx="2673958" cy="20429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Pielęgnowanie </a:t>
          </a:r>
          <a:br>
            <a:rPr lang="pl-PL" sz="1600" kern="1200" dirty="0"/>
          </a:br>
          <a:r>
            <a:rPr lang="pl-PL" sz="1600" kern="1200" dirty="0"/>
            <a:t>w organizacji kultury odmiennych zdań – ścieranie się poglądów wzbogaca doświadczenie</a:t>
          </a:r>
        </a:p>
      </dsp:txBody>
      <dsp:txXfrm>
        <a:off x="1398477" y="399852"/>
        <a:ext cx="2673958" cy="2042904"/>
      </dsp:txXfrm>
    </dsp:sp>
    <dsp:sp modelId="{F378B4F0-753D-0248-9309-867B49B46863}">
      <dsp:nvSpPr>
        <dsp:cNvPr id="0" name=""/>
        <dsp:cNvSpPr/>
      </dsp:nvSpPr>
      <dsp:spPr>
        <a:xfrm>
          <a:off x="2038139" y="-2065"/>
          <a:ext cx="4830355" cy="4830355"/>
        </a:xfrm>
        <a:prstGeom prst="circularArrow">
          <a:avLst>
            <a:gd name="adj1" fmla="val 8247"/>
            <a:gd name="adj2" fmla="val 576005"/>
            <a:gd name="adj3" fmla="val 16857199"/>
            <a:gd name="adj4" fmla="val 15535781"/>
            <a:gd name="adj5" fmla="val 9622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0B1ACB-E82B-3746-986E-C1C62C5262EA}">
      <dsp:nvSpPr>
        <dsp:cNvPr id="0" name=""/>
        <dsp:cNvSpPr/>
      </dsp:nvSpPr>
      <dsp:spPr>
        <a:xfrm>
          <a:off x="528336" y="1310"/>
          <a:ext cx="3673269" cy="367326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2152" tIns="41910" rIns="202152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Średni wiek szkolny </a:t>
          </a:r>
          <a:br>
            <a:rPr lang="pl-PL" sz="3300" kern="1200" dirty="0"/>
          </a:br>
          <a:r>
            <a:rPr lang="pl-PL" sz="3300" kern="1200" dirty="0"/>
            <a:t>(kl. IV – VI) </a:t>
          </a:r>
          <a:br>
            <a:rPr lang="pl-PL" sz="3300" kern="1200" dirty="0"/>
          </a:br>
          <a:br>
            <a:rPr lang="pl-PL" sz="3300" kern="1200" dirty="0"/>
          </a:br>
          <a:r>
            <a:rPr lang="pl-PL" sz="2800" b="1" kern="1200" dirty="0"/>
            <a:t>8/9 - 11/12 lat</a:t>
          </a:r>
        </a:p>
      </dsp:txBody>
      <dsp:txXfrm>
        <a:off x="1066274" y="539248"/>
        <a:ext cx="2597393" cy="2597393"/>
      </dsp:txXfrm>
    </dsp:sp>
    <dsp:sp modelId="{33C313C4-ED01-E64E-93DD-336F2BF1E5AF}">
      <dsp:nvSpPr>
        <dsp:cNvPr id="0" name=""/>
        <dsp:cNvSpPr/>
      </dsp:nvSpPr>
      <dsp:spPr>
        <a:xfrm>
          <a:off x="3466952" y="1310"/>
          <a:ext cx="3673269" cy="3673269"/>
        </a:xfrm>
        <a:prstGeom prst="ellipse">
          <a:avLst/>
        </a:prstGeom>
        <a:solidFill>
          <a:schemeClr val="accent4">
            <a:alpha val="50000"/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2152" tIns="33020" rIns="20215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Faza wczesnego dorastania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600" kern="1200" dirty="0"/>
            <a:t>(kl. VII – VIII) </a:t>
          </a:r>
          <a:br>
            <a:rPr lang="pl-PL" sz="2600" kern="1200" dirty="0"/>
          </a:br>
          <a:br>
            <a:rPr lang="pl-PL" sz="2600" kern="1200" dirty="0"/>
          </a:br>
          <a:r>
            <a:rPr lang="pl-PL" sz="2400" b="1" kern="1200" dirty="0"/>
            <a:t>11/12 - 14/15 lat</a:t>
          </a:r>
        </a:p>
      </dsp:txBody>
      <dsp:txXfrm>
        <a:off x="4004890" y="539248"/>
        <a:ext cx="2597393" cy="25973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917DB104-0CE8-6F4A-86D3-A30BE451CA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298CB74-BCDA-484C-A800-C907FF0FB0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08D21-8CA7-DC4D-93C5-62D2B98464C1}" type="datetimeFigureOut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19261A3-920D-0347-B9B1-74BC50D86D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B1990B3-A2EC-5146-B032-4501B572F8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832B0-DB59-B34A-AC73-E5B149113DE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2910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A50EA-05BF-4364-B614-7210D1186E1B}" type="datetimeFigureOut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65B63-23B5-42B7-BD8D-C6589F8D484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587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013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74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724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5489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00709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71497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93843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60863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9113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74601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3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347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948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0646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927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5005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5095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37554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255474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00668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7474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442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84436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5000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93748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86464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503411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62122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20320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0049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65353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3894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816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92996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26338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6795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57057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780974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2243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82276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82911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75713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85035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71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4191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15338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412492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903872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83748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89700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884342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66304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26924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84000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9892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6068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48492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02712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02687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9623575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490195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16282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910704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959485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1169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8279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94187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994009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7908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23086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0860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237801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61880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082765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82211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88492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6531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41043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02778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295615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406980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096744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93091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0232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7941053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503867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909143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916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446151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65B63-23B5-42B7-BD8D-C6589F8D4840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219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E5C2C-B2E7-7043-A8B5-57978BD78315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8291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8FC2A-4246-044F-88D5-3608BEA1EA2F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26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B0C3C-EFBD-2D42-8683-FDD8344A8E69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801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F1DDC-3AC6-8F4D-8C9F-BA60247945FE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0821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36DB2-FA8C-5645-A8F7-667E753BBF85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246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6CB4-66EF-6043-86E6-FD8D5E1433A2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49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CF4F1-FE65-D646-A0FE-3E3FA6FCA78D}" type="datetime1">
              <a:rPr lang="pl-PL" smtClean="0"/>
              <a:t>18.01.2019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934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E006E-C751-EC4B-A261-ADD568D5688D}" type="datetime1">
              <a:rPr lang="pl-PL" smtClean="0"/>
              <a:t>18.01.2019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1745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253FC-582A-D74D-BADC-AB4C00D489FB}" type="datetime1">
              <a:rPr lang="pl-PL" smtClean="0"/>
              <a:t>18.01.2019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2183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A9ABC-7AF9-A647-B05A-920B3FCB73CA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87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F4AB8-97A2-9040-8D2C-8885B3038321}" type="datetime1">
              <a:rPr lang="pl-PL" smtClean="0"/>
              <a:t>18.01.2019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1139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EEF-12F4-DF43-938E-11A433586FB4}" type="datetime1">
              <a:rPr lang="pl-PL" smtClean="0"/>
              <a:t>18.01.2019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6AB9B-29CC-41B5-BC0A-919D45734DF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804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emf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emf"/><Relationship Id="rId9" Type="http://schemas.microsoft.com/office/2007/relationships/diagramDrawing" Target="../diagrams/drawin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hyperlink" Target="https://www.youtube.com/watch?v=Lz057bp8-dc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057bp8-dc?feature=oembed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iff"/><Relationship Id="rId4" Type="http://schemas.openxmlformats.org/officeDocument/2006/relationships/image" Target="../media/image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tiff"/><Relationship Id="rId4" Type="http://schemas.openxmlformats.org/officeDocument/2006/relationships/image" Target="../media/image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rawo.sejm.gov.pl/isap.nsf/download.xsp/WDU20160001591/O/D20161591.pdf" TargetMode="External"/><Relationship Id="rId5" Type="http://schemas.openxmlformats.org/officeDocument/2006/relationships/hyperlink" Target="http://prawo.sejm.gov.pl/isap.nsf/download.xsp/WDU20130000369/O/D20130369.pdf" TargetMode="External"/><Relationship Id="rId4" Type="http://schemas.openxmlformats.org/officeDocument/2006/relationships/hyperlink" Target="http://prawo.sejm.gov.pl/isap.nsf/download.xsp/WDU20130000199/O/D20130199.pdf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hyperlink" Target="http://prawo.sejm.gov.pl/isap.nsf/download.xsp/WDU20170001611/O/D20171611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tiff"/><Relationship Id="rId4" Type="http://schemas.openxmlformats.org/officeDocument/2006/relationships/image" Target="../media/image5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iff"/><Relationship Id="rId4" Type="http://schemas.openxmlformats.org/officeDocument/2006/relationships/image" Target="../media/image5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5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tiff"/><Relationship Id="rId4" Type="http://schemas.openxmlformats.org/officeDocument/2006/relationships/image" Target="../media/image5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hyperlink" Target="https://eur-lex.europa.eu/legal-content/PL/TXT/PDF/?uri=CELEX:32006H0962&amp;from=LT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5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hyperlink" Target="https://www.doskonaleniewsieci.pl/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emf"/><Relationship Id="rId9" Type="http://schemas.microsoft.com/office/2007/relationships/diagramDrawing" Target="../diagrams/drawing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tif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10F1C9-EF4C-AC4B-8143-1C870DD710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6904"/>
            <a:ext cx="12192000" cy="660281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D360650A-95ED-A247-A59F-6EE1D36164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39961"/>
            <a:ext cx="12192000" cy="918039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41069CB3-8164-DA4D-BE45-025A8D0B30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40269"/>
          </a:xfrm>
          <a:prstGeom prst="rect">
            <a:avLst/>
          </a:prstGeom>
        </p:spPr>
      </p:pic>
      <p:sp>
        <p:nvSpPr>
          <p:cNvPr id="19" name="Tytuł 1">
            <a:extLst>
              <a:ext uri="{FF2B5EF4-FFF2-40B4-BE49-F238E27FC236}">
                <a16:creationId xmlns:a16="http://schemas.microsoft.com/office/drawing/2014/main" id="{2DE4CB1E-BA90-5F45-92FB-29F2A6F44856}"/>
              </a:ext>
            </a:extLst>
          </p:cNvPr>
          <p:cNvSpPr txBox="1">
            <a:spLocks/>
          </p:cNvSpPr>
          <p:nvPr/>
        </p:nvSpPr>
        <p:spPr>
          <a:xfrm>
            <a:off x="1524000" y="100431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Doskonalenie trenerów wspomagania oświaty</a:t>
            </a:r>
          </a:p>
        </p:txBody>
      </p:sp>
      <p:sp>
        <p:nvSpPr>
          <p:cNvPr id="20" name="Podtytuł 2">
            <a:extLst>
              <a:ext uri="{FF2B5EF4-FFF2-40B4-BE49-F238E27FC236}">
                <a16:creationId xmlns:a16="http://schemas.microsoft.com/office/drawing/2014/main" id="{D0F44B24-C291-1A45-B5FC-5AD87A3B293A}"/>
              </a:ext>
            </a:extLst>
          </p:cNvPr>
          <p:cNvSpPr txBox="1">
            <a:spLocks/>
          </p:cNvSpPr>
          <p:nvPr/>
        </p:nvSpPr>
        <p:spPr>
          <a:xfrm>
            <a:off x="1640734" y="3340115"/>
            <a:ext cx="914400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b="1" dirty="0"/>
              <a:t>Kompetencje matematyczno – przyrodnicze</a:t>
            </a:r>
            <a:br>
              <a:rPr lang="pl-PL" sz="3200" b="1" dirty="0"/>
            </a:br>
            <a:r>
              <a:rPr lang="pl-PL" sz="3200" b="1" dirty="0"/>
              <a:t>II poziom edukacyjny (klasy IV – VIII)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EAE102A3-C59C-7242-AE46-D244FE9D4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97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29D36B08-37F7-E548-8EAC-643D5BD90B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5484410"/>
              </p:ext>
            </p:extLst>
          </p:nvPr>
        </p:nvGraphicFramePr>
        <p:xfrm>
          <a:off x="838201" y="1281113"/>
          <a:ext cx="10648950" cy="4012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4475">
                  <a:extLst>
                    <a:ext uri="{9D8B030D-6E8A-4147-A177-3AD203B41FA5}">
                      <a16:colId xmlns:a16="http://schemas.microsoft.com/office/drawing/2014/main" val="891851300"/>
                    </a:ext>
                  </a:extLst>
                </a:gridCol>
                <a:gridCol w="5324475">
                  <a:extLst>
                    <a:ext uri="{9D8B030D-6E8A-4147-A177-3AD203B41FA5}">
                      <a16:colId xmlns:a16="http://schemas.microsoft.com/office/drawing/2014/main" val="241958221"/>
                    </a:ext>
                  </a:extLst>
                </a:gridCol>
              </a:tblGrid>
              <a:tr h="407859">
                <a:tc>
                  <a:txBody>
                    <a:bodyPr/>
                    <a:lstStyle/>
                    <a:p>
                      <a:pPr algn="ctr"/>
                      <a:r>
                        <a:rPr lang="pl-PL" sz="13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Moje oczekiwania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3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Moje obawy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6739296"/>
                  </a:ext>
                </a:extLst>
              </a:tr>
              <a:tr h="3604565">
                <a:tc>
                  <a:txBody>
                    <a:bodyPr/>
                    <a:lstStyle/>
                    <a:p>
                      <a:endParaRPr lang="pl-PL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pl-PL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4617806"/>
                  </a:ext>
                </a:extLst>
              </a:tr>
            </a:tbl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78A1E5-2FEB-3E49-9939-EF41B35C83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99" y="2040845"/>
            <a:ext cx="3984391" cy="304432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BDDAD88-6079-554B-8F3A-DBDBEF9322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9821" y="1897193"/>
            <a:ext cx="4360408" cy="333162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0F4F673-CFBA-9B43-BADC-82722AC6A56B}"/>
              </a:ext>
            </a:extLst>
          </p:cNvPr>
          <p:cNvSpPr txBox="1"/>
          <p:nvPr/>
        </p:nvSpPr>
        <p:spPr>
          <a:xfrm>
            <a:off x="3836276" y="2680137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12FDA64-3C30-0B4D-A458-5508927B9EAA}"/>
              </a:ext>
            </a:extLst>
          </p:cNvPr>
          <p:cNvSpPr txBox="1"/>
          <p:nvPr/>
        </p:nvSpPr>
        <p:spPr>
          <a:xfrm>
            <a:off x="2693199" y="2580288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478296F-043C-BC46-95B7-170BCE55B0BD}"/>
              </a:ext>
            </a:extLst>
          </p:cNvPr>
          <p:cNvSpPr txBox="1"/>
          <p:nvPr/>
        </p:nvSpPr>
        <p:spPr>
          <a:xfrm>
            <a:off x="4185012" y="3946172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879A3386-A7C3-4A44-825B-11B7FF907337}"/>
              </a:ext>
            </a:extLst>
          </p:cNvPr>
          <p:cNvSpPr txBox="1"/>
          <p:nvPr/>
        </p:nvSpPr>
        <p:spPr>
          <a:xfrm>
            <a:off x="2970619" y="4051737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3682195-C071-104D-BB58-F5F52ADDA3D2}"/>
              </a:ext>
            </a:extLst>
          </p:cNvPr>
          <p:cNvSpPr txBox="1"/>
          <p:nvPr/>
        </p:nvSpPr>
        <p:spPr>
          <a:xfrm>
            <a:off x="1895425" y="3577620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F69EF19-468B-BC4B-B987-2FDA653E06BC}"/>
              </a:ext>
            </a:extLst>
          </p:cNvPr>
          <p:cNvSpPr txBox="1"/>
          <p:nvPr/>
        </p:nvSpPr>
        <p:spPr>
          <a:xfrm>
            <a:off x="8234855" y="2496205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59ADED2-827B-F542-984D-2C9A3C2DDF4D}"/>
              </a:ext>
            </a:extLst>
          </p:cNvPr>
          <p:cNvSpPr txBox="1"/>
          <p:nvPr/>
        </p:nvSpPr>
        <p:spPr>
          <a:xfrm>
            <a:off x="9469821" y="2605413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200870A-8E38-A149-A6CF-DC38C2435C90}"/>
              </a:ext>
            </a:extLst>
          </p:cNvPr>
          <p:cNvSpPr txBox="1"/>
          <p:nvPr/>
        </p:nvSpPr>
        <p:spPr>
          <a:xfrm>
            <a:off x="7373007" y="3571215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B65E04D-AC28-E648-876E-D4AFD437F71D}"/>
              </a:ext>
            </a:extLst>
          </p:cNvPr>
          <p:cNvSpPr txBox="1"/>
          <p:nvPr/>
        </p:nvSpPr>
        <p:spPr>
          <a:xfrm>
            <a:off x="8583591" y="4104945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C06493B-970F-A248-8CD2-EB09974D9487}"/>
              </a:ext>
            </a:extLst>
          </p:cNvPr>
          <p:cNvSpPr txBox="1"/>
          <p:nvPr/>
        </p:nvSpPr>
        <p:spPr>
          <a:xfrm>
            <a:off x="9818557" y="3946172"/>
            <a:ext cx="69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?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FC75F842-6856-EF48-A381-6E72175B228D}"/>
              </a:ext>
            </a:extLst>
          </p:cNvPr>
          <p:cNvSpPr txBox="1"/>
          <p:nvPr/>
        </p:nvSpPr>
        <p:spPr>
          <a:xfrm>
            <a:off x="10288882" y="5286545"/>
            <a:ext cx="1713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https://</a:t>
            </a:r>
            <a:r>
              <a:rPr lang="pl-PL" sz="1000" dirty="0" err="1"/>
              <a:t>pixabay.com</a:t>
            </a:r>
            <a:endParaRPr lang="pl-PL" sz="10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9DDBFAC-D495-E74C-A818-2E4A63596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307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="1" dirty="0"/>
              <a:t>PROGRAM SZKOLENIA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b="1" dirty="0"/>
              <a:t>Zjazd 1 - 3 dni szkoleniowe – 30 godz.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dirty="0"/>
              <a:t>Tematyka: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Istota wspomagania pracy szkoły,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Rozwój kompetencji kluczowych w procesie edukacji,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 err="1"/>
              <a:t>Rozwój</a:t>
            </a:r>
            <a:r>
              <a:rPr lang="pl-PL" dirty="0"/>
              <a:t> kompetencji matematyczno-przyrodniczych na II etapie edukacyjnym.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b="1" dirty="0"/>
              <a:t>Praca indywidualna na platformie e-learningowej – 18 godz.</a:t>
            </a:r>
            <a:r>
              <a:rPr lang="pl-PL" i="1" dirty="0"/>
              <a:t> (w tym 3 zaliczenia)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7DBA547-2554-0C49-AAE4-5129401E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727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64626" y="1253383"/>
            <a:ext cx="11269719" cy="48452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800" b="1" dirty="0"/>
              <a:t>PROGRAM SZKOLENIA</a:t>
            </a:r>
          </a:p>
          <a:p>
            <a:pPr marL="0" indent="0">
              <a:buNone/>
            </a:pPr>
            <a:endParaRPr lang="pl-PL" sz="18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b="1" dirty="0"/>
              <a:t>Zjazd 2 - 3 dni szkoleniowe – 30 godz.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dirty="0"/>
              <a:t>Tematyka: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Proces uczenia </a:t>
            </a:r>
            <a:r>
              <a:rPr lang="pl-PL" sz="1800" dirty="0" err="1"/>
              <a:t>sie</a:t>
            </a:r>
            <a:r>
              <a:rPr lang="pl-PL" sz="1800" dirty="0"/>
              <a:t>̨ a </a:t>
            </a:r>
            <a:r>
              <a:rPr lang="pl-PL" sz="1800" dirty="0" err="1"/>
              <a:t>rozwój</a:t>
            </a:r>
            <a:r>
              <a:rPr lang="pl-PL" sz="1800" dirty="0"/>
              <a:t> kompetencji kluczowych,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Strategie nauczania/uczenia, formy i metody pracy </a:t>
            </a:r>
            <a:r>
              <a:rPr lang="pl-PL" sz="1800" dirty="0" err="1"/>
              <a:t>służące</a:t>
            </a:r>
            <a:r>
              <a:rPr lang="pl-PL" sz="1800" dirty="0"/>
              <a:t> rozwojowi kompetencji matematyczno-przyrodniczych,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 err="1"/>
              <a:t>Środki</a:t>
            </a:r>
            <a:r>
              <a:rPr lang="pl-PL" sz="1800" dirty="0"/>
              <a:t> dydaktyczne </a:t>
            </a:r>
            <a:r>
              <a:rPr lang="pl-PL" sz="1800" dirty="0" err="1"/>
              <a:t>służące</a:t>
            </a:r>
            <a:r>
              <a:rPr lang="pl-PL" sz="1800" dirty="0"/>
              <a:t> rozwijaniu kompetencji matematyczno-przyrodniczych na II etapie edukacyjnym,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Wspomaganie pracy szkoły w zakresie rozwijania kompetencji matematyczno-przyrodniczych,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1800" dirty="0"/>
              <a:t>Planowanie własnego rozwoju zawodowego w zakresie wspomagania </a:t>
            </a:r>
            <a:r>
              <a:rPr lang="pl-PL" sz="1800" dirty="0" err="1"/>
              <a:t>szkół</a:t>
            </a:r>
            <a:r>
              <a:rPr lang="pl-PL" sz="1800" dirty="0"/>
              <a:t>.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1800" b="1" dirty="0"/>
              <a:t>Praca indywidualna na platformie e-learningowej – 2 godz.</a:t>
            </a:r>
            <a:r>
              <a:rPr lang="pl-PL" sz="1800" i="1" dirty="0"/>
              <a:t> (w tym 1 zaliczenie)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EB904D-F4B7-5045-83D1-F48B77A3B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3958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DEBA49C9-860B-664A-94EE-23E499E1BB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5131" y="188955"/>
            <a:ext cx="5626631" cy="5626631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C8D707CA-8DCA-114A-A533-6CFCDEF997C4}"/>
              </a:ext>
            </a:extLst>
          </p:cNvPr>
          <p:cNvSpPr txBox="1"/>
          <p:nvPr/>
        </p:nvSpPr>
        <p:spPr>
          <a:xfrm>
            <a:off x="4357782" y="2905748"/>
            <a:ext cx="2354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KONTRAKT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2B78089B-3602-D741-9C3A-330CDAD73056}"/>
              </a:ext>
            </a:extLst>
          </p:cNvPr>
          <p:cNvSpPr/>
          <p:nvPr/>
        </p:nvSpPr>
        <p:spPr>
          <a:xfrm>
            <a:off x="3453466" y="5569365"/>
            <a:ext cx="12234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000" dirty="0"/>
              <a:t>https://</a:t>
            </a:r>
            <a:r>
              <a:rPr lang="pl-PL" sz="1000" dirty="0" err="1"/>
              <a:t>pixabay.com</a:t>
            </a:r>
            <a:endParaRPr lang="pl-PL" sz="10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C42D347-019E-7949-AD49-5E3DE9ACB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504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r>
              <a:rPr lang="pl-PL" b="1" dirty="0"/>
              <a:t>Ćwiczenie – zagadka logiczna</a:t>
            </a:r>
          </a:p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Za pomocą 6 wykałaczek ułóżcie </a:t>
            </a:r>
          </a:p>
          <a:p>
            <a:pPr marL="0" indent="0" algn="ctr">
              <a:buNone/>
            </a:pPr>
            <a:r>
              <a:rPr lang="pl-PL" dirty="0"/>
              <a:t>4 trójkąty równoboczne.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Trzeba wykorzystać wszystkie wykałaczki</a:t>
            </a:r>
          </a:p>
          <a:p>
            <a:pPr marL="0" indent="0" algn="ctr">
              <a:buNone/>
            </a:pPr>
            <a:r>
              <a:rPr lang="pl-PL" dirty="0"/>
              <a:t>i nie można ich łamać.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6BB5A6B-73BA-6645-BF0F-11B7A46C89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283" y="1805505"/>
            <a:ext cx="2933323" cy="324244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1A9187D-26A7-8046-9CE1-358D60EE7C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45213" y="1805505"/>
            <a:ext cx="2973491" cy="324244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7F9EE9-81E7-7C4C-84F9-24C0BEAC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96877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MODUŁ 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b="1" dirty="0"/>
              <a:t>Wspomaganie pracy szkoły – wprowadzenie do szkolenia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1FE6C6-4721-9340-BA0C-88BA877EA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090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8" y="111305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r>
              <a:rPr lang="pl-PL" sz="2400" dirty="0"/>
              <a:t>Różnica między rozwojem zawodowym nauczyciela </a:t>
            </a:r>
            <a:br>
              <a:rPr lang="pl-PL" sz="2400" dirty="0"/>
            </a:br>
            <a:r>
              <a:rPr lang="pl-PL" sz="2400" dirty="0"/>
              <a:t>a kompleksowym wsparciem szkoły.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43EDE38C-0123-AA46-99D4-3D80773454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397148"/>
              </p:ext>
            </p:extLst>
          </p:nvPr>
        </p:nvGraphicFramePr>
        <p:xfrm>
          <a:off x="2099000" y="1931191"/>
          <a:ext cx="8128000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2785260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57189091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Rozwój zawodowy nauczyciela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Kompleksowy rozwój szkoły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68038"/>
                  </a:ext>
                </a:extLst>
              </a:tr>
              <a:tr h="2354580">
                <a:tc>
                  <a:txBody>
                    <a:bodyPr/>
                    <a:lstStyle/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pPr algn="ctr"/>
                      <a:r>
                        <a:rPr lang="pl-PL" sz="5500" dirty="0">
                          <a:solidFill>
                            <a:srgbClr val="FF0000"/>
                          </a:solidFill>
                        </a:rPr>
                        <a:t>?</a:t>
                      </a:r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  <a:p>
                      <a:endParaRPr lang="pl-PL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55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?</a:t>
                      </a:r>
                    </a:p>
                    <a:p>
                      <a:endParaRPr lang="pl-PL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562741"/>
                  </a:ext>
                </a:extLst>
              </a:tr>
            </a:tbl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30A657C5-769E-7247-9E0A-579CDB8EAE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2148" y="2515481"/>
            <a:ext cx="1391549" cy="1393727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003FFE7-3D16-9445-83A0-C4BE322599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15" y="2515479"/>
            <a:ext cx="1392139" cy="1322532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DD87A942-22C4-F34C-8EF2-4C64BBCC21EA}"/>
              </a:ext>
            </a:extLst>
          </p:cNvPr>
          <p:cNvSpPr txBox="1"/>
          <p:nvPr/>
        </p:nvSpPr>
        <p:spPr>
          <a:xfrm>
            <a:off x="2167465" y="2708879"/>
            <a:ext cx="3950219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Przynosi wzrost kompetencji poszczególnych osób i ich lepszą pracę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W celu utrzymania efektu na poziomie całej placówki cykl uczenia się musi być powtarzany na nowo w odniesieniu do każdego pracownika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Jest inicjowany i realizowany przez poszczególnych pracowników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Może być realizowany be zgody i wsparcia przełożonego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0811E319-B0DC-7044-B03B-575A97EC1DB0}"/>
              </a:ext>
            </a:extLst>
          </p:cNvPr>
          <p:cNvSpPr txBox="1"/>
          <p:nvPr/>
        </p:nvSpPr>
        <p:spPr>
          <a:xfrm>
            <a:off x="6292484" y="2731679"/>
            <a:ext cx="3759716" cy="24006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Wprowadza trwałe zmiany jakościowe, </a:t>
            </a:r>
            <a:br>
              <a:rPr lang="pl-PL" sz="1500" dirty="0"/>
            </a:br>
            <a:r>
              <a:rPr lang="pl-PL" sz="1500" dirty="0"/>
              <a:t>a w rezultacie lepszą pracę całej placówki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Wypracowane efekty stają się elementem działań i procedur obowiązujących </a:t>
            </a:r>
            <a:br>
              <a:rPr lang="pl-PL" sz="1500" dirty="0"/>
            </a:br>
            <a:r>
              <a:rPr lang="pl-PL" sz="1500" dirty="0"/>
              <a:t>w szkole, a nowi pracownicy są w nie wdrażani automatycznie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Jest inicjowany i realizowany zespołowo przez członków społeczności szkolnej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sz="1500" dirty="0"/>
              <a:t>Wymaga zaangażowania i wsparcia dyrektora placówki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456B957A-7A63-534B-862E-BAAC85B28F96}"/>
              </a:ext>
            </a:extLst>
          </p:cNvPr>
          <p:cNvSpPr txBox="1"/>
          <p:nvPr/>
        </p:nvSpPr>
        <p:spPr>
          <a:xfrm>
            <a:off x="461715" y="3985226"/>
            <a:ext cx="13921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Pan Tomasz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246A1D3-B527-DE4B-9FF9-928CD0EB1657}"/>
              </a:ext>
            </a:extLst>
          </p:cNvPr>
          <p:cNvSpPr txBox="1"/>
          <p:nvPr/>
        </p:nvSpPr>
        <p:spPr>
          <a:xfrm>
            <a:off x="10597409" y="4131955"/>
            <a:ext cx="13921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dirty="0"/>
              <a:t>Pani Aneta</a:t>
            </a:r>
          </a:p>
        </p:txBody>
      </p:sp>
      <p:sp>
        <p:nvSpPr>
          <p:cNvPr id="11" name="Symbol zastępczy numeru slajdu 10">
            <a:extLst>
              <a:ext uri="{FF2B5EF4-FFF2-40B4-BE49-F238E27FC236}">
                <a16:creationId xmlns:a16="http://schemas.microsoft.com/office/drawing/2014/main" id="{CD805A3F-56E7-0B46-97B6-37022B36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76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55379" y="2638013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Założenia </a:t>
            </a:r>
            <a:br>
              <a:rPr lang="pl-PL" b="1" dirty="0"/>
            </a:br>
            <a:r>
              <a:rPr lang="pl-PL" b="1" dirty="0"/>
              <a:t>kompleksowego wspomagania pracy szkoły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9BD5C15-A858-8643-8428-D70303775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08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7D4D67E-B9C6-1142-BFCE-6A712E1DD5B8}"/>
              </a:ext>
            </a:extLst>
          </p:cNvPr>
          <p:cNvSpPr txBox="1"/>
          <p:nvPr/>
        </p:nvSpPr>
        <p:spPr>
          <a:xfrm>
            <a:off x="922284" y="1712675"/>
            <a:ext cx="3457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Wspomaganie </a:t>
            </a:r>
          </a:p>
          <a:p>
            <a:pPr algn="ctr"/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ROZWOJU ZAWODOWEGO PRACOWNIKÓW OŚWIATY</a:t>
            </a:r>
          </a:p>
          <a:p>
            <a:pPr algn="ctr"/>
            <a:r>
              <a:rPr lang="pl-PL" sz="2400" dirty="0"/>
              <a:t>szkolenia, warsztaty, doradztwo </a:t>
            </a:r>
            <a:br>
              <a:rPr lang="pl-PL" sz="2400" dirty="0"/>
            </a:b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indywidualnie </a:t>
            </a:r>
            <a:br>
              <a:rPr lang="pl-PL" sz="2400" dirty="0"/>
            </a:br>
            <a:r>
              <a:rPr lang="pl-PL" sz="2400" dirty="0"/>
              <a:t>i zespołowo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126AC6-8DB5-9D4B-96C4-9E1A91E2EADB}"/>
              </a:ext>
            </a:extLst>
          </p:cNvPr>
          <p:cNvSpPr txBox="1"/>
          <p:nvPr/>
        </p:nvSpPr>
        <p:spPr>
          <a:xfrm>
            <a:off x="7630925" y="1712675"/>
            <a:ext cx="34571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Wspomaganie </a:t>
            </a:r>
          </a:p>
          <a:p>
            <a:pPr algn="ctr"/>
            <a:r>
              <a:rPr lang="pl-PL" sz="2400" b="1" dirty="0">
                <a:solidFill>
                  <a:schemeClr val="accent6">
                    <a:lumMod val="75000"/>
                  </a:schemeClr>
                </a:solidFill>
              </a:rPr>
              <a:t>KOMPLEKSOWEGO </a:t>
            </a: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ROZWOJU SZKOŁY</a:t>
            </a:r>
          </a:p>
          <a:p>
            <a:pPr algn="ctr"/>
            <a:r>
              <a:rPr lang="pl-PL" sz="2400" dirty="0"/>
              <a:t>Działania mające na celu wprowadzenie trwałych zmian jakościowych </a:t>
            </a:r>
            <a:br>
              <a:rPr lang="pl-PL" sz="2400" dirty="0"/>
            </a:br>
            <a:r>
              <a:rPr lang="pl-PL" sz="2400" dirty="0"/>
              <a:t>w wybranych obszarach funkcjonowania szkoły</a:t>
            </a:r>
          </a:p>
        </p:txBody>
      </p:sp>
      <p:sp>
        <p:nvSpPr>
          <p:cNvPr id="9" name="Strzałka w prawo z wcięciem 8">
            <a:extLst>
              <a:ext uri="{FF2B5EF4-FFF2-40B4-BE49-F238E27FC236}">
                <a16:creationId xmlns:a16="http://schemas.microsoft.com/office/drawing/2014/main" id="{2D709E70-0D16-1443-BFD6-C26D41E1922B}"/>
              </a:ext>
            </a:extLst>
          </p:cNvPr>
          <p:cNvSpPr/>
          <p:nvPr/>
        </p:nvSpPr>
        <p:spPr>
          <a:xfrm>
            <a:off x="4608544" y="2544013"/>
            <a:ext cx="2793304" cy="1753643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C2EDC9B-6C45-1146-9C49-B7B26FB9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9670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7D4D67E-B9C6-1142-BFCE-6A712E1DD5B8}"/>
              </a:ext>
            </a:extLst>
          </p:cNvPr>
          <p:cNvSpPr txBox="1"/>
          <p:nvPr/>
        </p:nvSpPr>
        <p:spPr>
          <a:xfrm>
            <a:off x="503510" y="2163810"/>
            <a:ext cx="3457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pl-PL" dirty="0"/>
              <a:t>Wprowadza </a:t>
            </a:r>
            <a:r>
              <a:rPr lang="pl-PL" b="1" dirty="0"/>
              <a:t>trwałą zmianę </a:t>
            </a:r>
            <a:r>
              <a:rPr lang="pl-PL" dirty="0"/>
              <a:t>jakościową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pl-PL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l-PL" dirty="0"/>
              <a:t>Jego </a:t>
            </a:r>
            <a:r>
              <a:rPr lang="pl-PL" b="1" dirty="0"/>
              <a:t>efekty są dostępne </a:t>
            </a:r>
            <a:r>
              <a:rPr lang="pl-PL" dirty="0"/>
              <a:t>dla całej grupy uczestników (również przyszłych)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endParaRPr lang="pl-PL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pl-PL" dirty="0"/>
              <a:t>Pod względem ekonomicznym jest </a:t>
            </a:r>
            <a:r>
              <a:rPr lang="pl-PL" b="1" dirty="0"/>
              <a:t>bardziej opłacalny </a:t>
            </a:r>
            <a:r>
              <a:rPr lang="pl-PL" dirty="0"/>
              <a:t>niż jednostkowe doskonalenie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4C126AC6-8DB5-9D4B-96C4-9E1A91E2EADB}"/>
              </a:ext>
            </a:extLst>
          </p:cNvPr>
          <p:cNvSpPr txBox="1"/>
          <p:nvPr/>
        </p:nvSpPr>
        <p:spPr>
          <a:xfrm>
            <a:off x="8236858" y="2343668"/>
            <a:ext cx="3457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b="1" dirty="0"/>
              <a:t>angażuje</a:t>
            </a:r>
            <a:r>
              <a:rPr lang="pl-PL" dirty="0"/>
              <a:t> wszystkich członków grupy, albo całą szkołę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pl-PL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dirty="0"/>
              <a:t>wymaga </a:t>
            </a:r>
            <a:r>
              <a:rPr lang="pl-PL" b="1" dirty="0"/>
              <a:t>zarządzania</a:t>
            </a:r>
            <a:r>
              <a:rPr lang="pl-PL" dirty="0"/>
              <a:t> – spontaniczne inicjatywy upadają bez lidera!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pl-PL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pl-PL" dirty="0"/>
              <a:t>Wymaga nowego </a:t>
            </a:r>
            <a:r>
              <a:rPr lang="pl-PL" b="1" dirty="0"/>
              <a:t>sposobu myślenia </a:t>
            </a:r>
            <a:r>
              <a:rPr lang="pl-PL" dirty="0"/>
              <a:t>lidera</a:t>
            </a:r>
          </a:p>
        </p:txBody>
      </p:sp>
      <p:sp>
        <p:nvSpPr>
          <p:cNvPr id="9" name="Strzałka w prawo z wcięciem 8">
            <a:extLst>
              <a:ext uri="{FF2B5EF4-FFF2-40B4-BE49-F238E27FC236}">
                <a16:creationId xmlns:a16="http://schemas.microsoft.com/office/drawing/2014/main" id="{2D709E70-0D16-1443-BFD6-C26D41E1922B}"/>
              </a:ext>
            </a:extLst>
          </p:cNvPr>
          <p:cNvSpPr/>
          <p:nvPr/>
        </p:nvSpPr>
        <p:spPr>
          <a:xfrm>
            <a:off x="6820656" y="3289728"/>
            <a:ext cx="1239043" cy="610485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0" name="Strzałka w prawo z wcięciem 9">
            <a:extLst>
              <a:ext uri="{FF2B5EF4-FFF2-40B4-BE49-F238E27FC236}">
                <a16:creationId xmlns:a16="http://schemas.microsoft.com/office/drawing/2014/main" id="{6517901B-957A-DF48-8326-17427351013B}"/>
              </a:ext>
            </a:extLst>
          </p:cNvPr>
          <p:cNvSpPr/>
          <p:nvPr/>
        </p:nvSpPr>
        <p:spPr>
          <a:xfrm rot="10800000">
            <a:off x="3675861" y="3289727"/>
            <a:ext cx="1239043" cy="610485"/>
          </a:xfrm>
          <a:prstGeom prst="notched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4" name="Owal 3">
            <a:extLst>
              <a:ext uri="{FF2B5EF4-FFF2-40B4-BE49-F238E27FC236}">
                <a16:creationId xmlns:a16="http://schemas.microsoft.com/office/drawing/2014/main" id="{6E4D5856-6CEA-1B48-AA1C-2DCDD48ACB7C}"/>
              </a:ext>
            </a:extLst>
          </p:cNvPr>
          <p:cNvSpPr/>
          <p:nvPr/>
        </p:nvSpPr>
        <p:spPr>
          <a:xfrm>
            <a:off x="4494843" y="2260947"/>
            <a:ext cx="2743200" cy="26680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8B3AEABE-2DFD-3342-950A-7994BADB2A79}"/>
              </a:ext>
            </a:extLst>
          </p:cNvPr>
          <p:cNvSpPr txBox="1"/>
          <p:nvPr/>
        </p:nvSpPr>
        <p:spPr>
          <a:xfrm>
            <a:off x="4663572" y="3055319"/>
            <a:ext cx="2500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KOMPLEKSOWY</a:t>
            </a:r>
          </a:p>
          <a:p>
            <a:pPr algn="ctr"/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ROZWÓJ</a:t>
            </a:r>
          </a:p>
          <a:p>
            <a:pPr algn="ctr"/>
            <a:r>
              <a:rPr lang="pl-PL" sz="2800" dirty="0">
                <a:solidFill>
                  <a:schemeClr val="accent2">
                    <a:lumMod val="75000"/>
                  </a:schemeClr>
                </a:solidFill>
              </a:rPr>
              <a:t>SZKOŁY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756FE1-30F1-1340-8B41-1E2A601E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5521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06920" y="1618642"/>
            <a:ext cx="9144000" cy="3039735"/>
          </a:xfrm>
        </p:spPr>
        <p:txBody>
          <a:bodyPr>
            <a:normAutofit/>
          </a:bodyPr>
          <a:lstStyle/>
          <a:p>
            <a:r>
              <a:rPr lang="pl-PL" sz="4000" dirty="0"/>
              <a:t>Zjazd 1</a:t>
            </a:r>
            <a:br>
              <a:rPr lang="pl-PL" sz="4000" dirty="0"/>
            </a:br>
            <a:br>
              <a:rPr lang="pl-PL" dirty="0"/>
            </a:br>
            <a:r>
              <a:rPr lang="pl-PL" sz="8000" b="1" dirty="0"/>
              <a:t>DZIEŃ 1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C2776AD-3FF2-7544-A5B9-6AE16D6CB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368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7D4D67E-B9C6-1142-BFCE-6A712E1DD5B8}"/>
              </a:ext>
            </a:extLst>
          </p:cNvPr>
          <p:cNvSpPr txBox="1"/>
          <p:nvPr/>
        </p:nvSpPr>
        <p:spPr>
          <a:xfrm>
            <a:off x="1651531" y="1369600"/>
            <a:ext cx="9726448" cy="410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200" b="1" dirty="0">
                <a:solidFill>
                  <a:schemeClr val="accent2">
                    <a:lumMod val="75000"/>
                  </a:schemeClr>
                </a:solidFill>
              </a:rPr>
              <a:t>BLISKO SZKOŁY </a:t>
            </a:r>
            <a:r>
              <a:rPr lang="pl-PL" sz="2200" dirty="0"/>
              <a:t>– funkcjonowanie w jej najbliższym otoczeniu.</a:t>
            </a:r>
          </a:p>
          <a:p>
            <a:pPr algn="just">
              <a:lnSpc>
                <a:spcPct val="150000"/>
              </a:lnSpc>
            </a:pPr>
            <a:r>
              <a:rPr lang="pl-PL" sz="2200" b="1" dirty="0">
                <a:solidFill>
                  <a:schemeClr val="accent2">
                    <a:lumMod val="75000"/>
                  </a:schemeClr>
                </a:solidFill>
              </a:rPr>
              <a:t>PRACA NA POTRZEBY SZKOŁY 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oferta i przebieg procesu wspomagania jest dostosowany do aktualnych potrzeb konkretnej szkoły,</a:t>
            </a:r>
          </a:p>
          <a:p>
            <a:pPr marL="800100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200" dirty="0"/>
              <a:t>osoba wspierająca towarzyszy szkole w całym procesie doskonalenia od diagnozy potrzeb po monitorowanie efektów wprowadzonych zmian.</a:t>
            </a:r>
          </a:p>
          <a:p>
            <a:pPr algn="just">
              <a:lnSpc>
                <a:spcPct val="150000"/>
              </a:lnSpc>
            </a:pPr>
            <a:r>
              <a:rPr lang="pl-PL" sz="2200" b="1" dirty="0">
                <a:solidFill>
                  <a:schemeClr val="accent2">
                    <a:lumMod val="75000"/>
                  </a:schemeClr>
                </a:solidFill>
              </a:rPr>
              <a:t>WYKORZYSTANIE POTENCJAŁU RÓŻNYCH INSTYSTUCJI</a:t>
            </a:r>
            <a:r>
              <a:rPr lang="pl-PL" sz="22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pl-PL" sz="2200" dirty="0"/>
              <a:t>które świadczą usługi na rzecz doskonalenia nauczycieli.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CCD6DAE-9CD1-B54C-92C3-3F7D8A2E0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5798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7D4D67E-B9C6-1142-BFCE-6A712E1DD5B8}"/>
              </a:ext>
            </a:extLst>
          </p:cNvPr>
          <p:cNvSpPr txBox="1"/>
          <p:nvPr/>
        </p:nvSpPr>
        <p:spPr>
          <a:xfrm>
            <a:off x="1528384" y="1252305"/>
            <a:ext cx="930437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l-PL" sz="3200" b="1" dirty="0"/>
              <a:t>TRENER WSPOMAGANIA OŚWIATY </a:t>
            </a:r>
            <a:r>
              <a:rPr lang="pl-PL" sz="3200" dirty="0"/>
              <a:t>TO</a:t>
            </a:r>
          </a:p>
          <a:p>
            <a:pPr lvl="1" algn="ctr"/>
            <a:endParaRPr lang="pl-PL" sz="3200" dirty="0"/>
          </a:p>
          <a:p>
            <a:pPr lvl="1" algn="ctr"/>
            <a:endParaRPr lang="pl-PL" sz="3200" dirty="0"/>
          </a:p>
          <a:p>
            <a:pPr lvl="1" algn="ctr"/>
            <a:endParaRPr lang="pl-PL" sz="3200" dirty="0"/>
          </a:p>
          <a:p>
            <a:pPr lvl="1" algn="ctr"/>
            <a:r>
              <a:rPr lang="pl-PL" sz="3000" b="1" dirty="0"/>
              <a:t>Specjalista zewnętrzny </a:t>
            </a:r>
            <a:r>
              <a:rPr lang="pl-PL" sz="3000" dirty="0"/>
              <a:t>(spoza danej szkoły/przedszkola), bezpośrednio współpracujący </a:t>
            </a:r>
            <a:br>
              <a:rPr lang="pl-PL" sz="3000" dirty="0"/>
            </a:br>
            <a:r>
              <a:rPr lang="pl-PL" sz="3000" dirty="0"/>
              <a:t>z placówką w celu realizacji przez nią planu wspomagania.</a:t>
            </a:r>
          </a:p>
          <a:p>
            <a:pPr lvl="1"/>
            <a:endParaRPr lang="pl-PL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endParaRPr lang="pl-PL" dirty="0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128C662-2697-5642-A30A-45D05086A1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705" y="1841826"/>
            <a:ext cx="1201705" cy="120358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6723CC89-9549-C74D-A018-D54823EB3D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0183" y="1841826"/>
            <a:ext cx="1266933" cy="1203586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EAAF246-8D0E-394E-BED1-DD9FB225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5121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55379" y="1909534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Szkoła jako organizacja </a:t>
            </a:r>
            <a:br>
              <a:rPr lang="pl-PL" b="1" dirty="0"/>
            </a:br>
            <a:r>
              <a:rPr lang="pl-PL" b="1" dirty="0"/>
              <a:t>ucząca się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5DBF19EF-6706-C948-8843-2E83F5B0F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22631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9951" y="128056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r>
              <a:rPr lang="pl-PL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7D4D67E-B9C6-1142-BFCE-6A712E1DD5B8}"/>
              </a:ext>
            </a:extLst>
          </p:cNvPr>
          <p:cNvSpPr txBox="1"/>
          <p:nvPr/>
        </p:nvSpPr>
        <p:spPr>
          <a:xfrm>
            <a:off x="1540910" y="1875710"/>
            <a:ext cx="9304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pl-PL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pl-PL" dirty="0"/>
          </a:p>
          <a:p>
            <a:pPr lvl="1"/>
            <a:endParaRPr lang="pl-PL" dirty="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E6753B79-1E47-2D4B-A14D-B791FAE31A78}"/>
              </a:ext>
            </a:extLst>
          </p:cNvPr>
          <p:cNvSpPr/>
          <p:nvPr/>
        </p:nvSpPr>
        <p:spPr>
          <a:xfrm>
            <a:off x="1056117" y="1161286"/>
            <a:ext cx="10213774" cy="410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200" b="1" dirty="0"/>
              <a:t>Kompleksowe wspomaganie szkoły opiera się na idei organizacji uczącej się.</a:t>
            </a:r>
          </a:p>
          <a:p>
            <a:pPr algn="just">
              <a:lnSpc>
                <a:spcPct val="150000"/>
              </a:lnSpc>
            </a:pPr>
            <a:r>
              <a:rPr lang="pl-PL" altLang="pl-PL" sz="2200" dirty="0"/>
              <a:t>Zdaniem P. </a:t>
            </a:r>
            <a:r>
              <a:rPr lang="pl-PL" altLang="pl-PL" sz="2200" dirty="0" err="1"/>
              <a:t>Senge</a:t>
            </a:r>
            <a:r>
              <a:rPr lang="pl-PL" altLang="pl-PL" sz="2200" dirty="0"/>
              <a:t> we współczesnym świecie, aby zapewnić organizacji zdolność do bycia efektywną oraz dać jej członkom możliwość osobistego rozwoju, organizacja jako całość musi stale się zmieniać – uczyć się wraz ze wszystkimi osobami, które ją tworzą. </a:t>
            </a:r>
            <a:r>
              <a:rPr lang="pl-PL" sz="2200" dirty="0"/>
              <a:t>Organizacja ucząca się pracuje zgodnie z zasadą:</a:t>
            </a:r>
          </a:p>
          <a:p>
            <a:pPr marL="96838" algn="just">
              <a:lnSpc>
                <a:spcPct val="150000"/>
              </a:lnSpc>
              <a:defRPr/>
            </a:pPr>
            <a:endParaRPr lang="pl-PL" sz="2200" dirty="0"/>
          </a:p>
          <a:p>
            <a:pPr marL="96838" algn="ctr">
              <a:lnSpc>
                <a:spcPct val="150000"/>
              </a:lnSpc>
              <a:defRPr/>
            </a:pPr>
            <a:r>
              <a:rPr lang="pl-PL" sz="2200" b="1" dirty="0"/>
              <a:t>Stale weryfikuj swoje doświadczenia, przekształcaj je w wiedzę dostępną dla całej organizacji  i istotną z punktu widzenia realizacji zasadniczych jej celów.</a:t>
            </a:r>
            <a:endParaRPr lang="pl-PL" altLang="pl-PL" sz="2200" b="1" dirty="0"/>
          </a:p>
        </p:txBody>
      </p:sp>
      <p:sp>
        <p:nvSpPr>
          <p:cNvPr id="8" name="Zaokrąglony prostokąt 7">
            <a:extLst>
              <a:ext uri="{FF2B5EF4-FFF2-40B4-BE49-F238E27FC236}">
                <a16:creationId xmlns:a16="http://schemas.microsoft.com/office/drawing/2014/main" id="{C0C7C160-6BE2-B340-8D92-64727E786F60}"/>
              </a:ext>
            </a:extLst>
          </p:cNvPr>
          <p:cNvSpPr/>
          <p:nvPr/>
        </p:nvSpPr>
        <p:spPr>
          <a:xfrm>
            <a:off x="922283" y="3928682"/>
            <a:ext cx="10481441" cy="1733747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9E2BAF41-3858-D945-8278-9C5FFF674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53625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7D4D67E-B9C6-1142-BFCE-6A712E1DD5B8}"/>
              </a:ext>
            </a:extLst>
          </p:cNvPr>
          <p:cNvSpPr txBox="1"/>
          <p:nvPr/>
        </p:nvSpPr>
        <p:spPr>
          <a:xfrm>
            <a:off x="3948734" y="1043045"/>
            <a:ext cx="5132041" cy="5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200" b="1" dirty="0"/>
              <a:t>Cechy wyróżniające organizację uczącą się</a:t>
            </a:r>
          </a:p>
        </p:txBody>
      </p:sp>
      <p:graphicFrame>
        <p:nvGraphicFramePr>
          <p:cNvPr id="8" name="Symbol zastępczy zawartości 5">
            <a:extLst>
              <a:ext uri="{FF2B5EF4-FFF2-40B4-BE49-F238E27FC236}">
                <a16:creationId xmlns:a16="http://schemas.microsoft.com/office/drawing/2014/main" id="{C7AE96FF-73D6-2249-B7F9-657A230238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8971190"/>
              </p:ext>
            </p:extLst>
          </p:nvPr>
        </p:nvGraphicFramePr>
        <p:xfrm>
          <a:off x="2715135" y="1749760"/>
          <a:ext cx="6953693" cy="3906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6B09F4B-2F2A-D34D-B1DB-F4021B9B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3131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9" name="pole tekstowe 4">
            <a:extLst>
              <a:ext uri="{FF2B5EF4-FFF2-40B4-BE49-F238E27FC236}">
                <a16:creationId xmlns:a16="http://schemas.microsoft.com/office/drawing/2014/main" id="{B6083277-8ADE-8E47-A703-F2AFC3CA99A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88125" y="1278831"/>
            <a:ext cx="10515600" cy="431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2">
                    <a:lumMod val="75000"/>
                  </a:schemeClr>
                </a:solidFill>
              </a:rPr>
              <a:t>Mistrzostwo osobiste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400" dirty="0"/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2400" dirty="0"/>
              <a:t>Dążenie do ciągłego doskonalenia się, które wyrasta ze zdolności </a:t>
            </a:r>
            <a:br>
              <a:rPr lang="pl-PL" sz="2400" dirty="0"/>
            </a:br>
            <a:r>
              <a:rPr lang="pl-PL" sz="2400" dirty="0"/>
              <a:t>i gotowości zrozumienia działających wokół nas sił i współpracowania </a:t>
            </a:r>
            <a:br>
              <a:rPr lang="pl-PL" sz="2400" dirty="0"/>
            </a:br>
            <a:r>
              <a:rPr lang="pl-PL" sz="2400" dirty="0"/>
              <a:t>z nimi. Mistrzostwo osobiste to idea, która zakłada, że każdy pracownik dąży do tego, by w zakresie swych działań być mistrzem (dążenie do ciągłego rozwoju). Organizacja ze swojej strony musi dbać, by dążenie to miało szansę na realizację.</a:t>
            </a:r>
            <a:endParaRPr lang="pl-PL" altLang="pl-PL" sz="24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9C3FE3C5-7CFF-4B42-B2D3-8CED10AE0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5746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9" name="pole tekstowe 4">
            <a:extLst>
              <a:ext uri="{FF2B5EF4-FFF2-40B4-BE49-F238E27FC236}">
                <a16:creationId xmlns:a16="http://schemas.microsoft.com/office/drawing/2014/main" id="{B6083277-8ADE-8E47-A703-F2AFC3CA99A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88125" y="1278831"/>
            <a:ext cx="10515600" cy="2967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2">
                    <a:lumMod val="75000"/>
                  </a:schemeClr>
                </a:solidFill>
              </a:rPr>
              <a:t>Modele myślowe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2800" dirty="0"/>
              <a:t>Umiejętność analizy założeń i mechanizmów, które tkwią w nas samych, celem doprowadzenia do korzystnych zmian, odrzucenia złych nawyków, przekonań</a:t>
            </a:r>
            <a:endParaRPr lang="pl-PL" altLang="pl-PL" sz="28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3A1EAD5-3E97-AC46-AAEC-769D93B7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1761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9" name="pole tekstowe 4">
            <a:extLst>
              <a:ext uri="{FF2B5EF4-FFF2-40B4-BE49-F238E27FC236}">
                <a16:creationId xmlns:a16="http://schemas.microsoft.com/office/drawing/2014/main" id="{B6083277-8ADE-8E47-A703-F2AFC3CA99A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88125" y="1278831"/>
            <a:ext cx="10515600" cy="361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2">
                    <a:lumMod val="75000"/>
                  </a:schemeClr>
                </a:solidFill>
              </a:rPr>
              <a:t>Wspólna wizja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2800" dirty="0"/>
              <a:t>Umiejętność jasnego formułowania i komunikacji wizji </a:t>
            </a:r>
            <a:br>
              <a:rPr lang="pl-PL" sz="2800" dirty="0"/>
            </a:br>
            <a:r>
              <a:rPr lang="pl-PL" sz="2800" dirty="0"/>
              <a:t>i celów, które są motorem działania dla wszystkich członków organizacji, stymulują proces uczenia się. Każda organizacja potrzebuje wizji, pod którą podpiszą się wszyscy jej pracownicy</a:t>
            </a:r>
            <a:r>
              <a:rPr lang="pl-PL" altLang="pl-PL" sz="2800" dirty="0"/>
              <a:t>.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827474FB-5C5F-1648-8A3A-2D90424D9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3813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9" name="pole tekstowe 4">
            <a:extLst>
              <a:ext uri="{FF2B5EF4-FFF2-40B4-BE49-F238E27FC236}">
                <a16:creationId xmlns:a16="http://schemas.microsoft.com/office/drawing/2014/main" id="{B6083277-8ADE-8E47-A703-F2AFC3CA99A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88125" y="1278831"/>
            <a:ext cx="10515600" cy="369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2">
                    <a:lumMod val="75000"/>
                  </a:schemeClr>
                </a:solidFill>
              </a:rPr>
              <a:t>Zespołowe uczenie się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2800" dirty="0"/>
              <a:t>Wprowadzenie metod i technik komunikacji, które pozwolą wykorzystać potencjał zespołu, a nie tylko jednostki, dla bardziej efektywnej pracy organizacji </a:t>
            </a:r>
            <a:br>
              <a:rPr lang="pl-PL" sz="2800" dirty="0"/>
            </a:br>
            <a:r>
              <a:rPr lang="pl-PL" sz="2800" dirty="0"/>
              <a:t>i wzajemnego pozyskiwania nowej wiedzy</a:t>
            </a:r>
            <a:r>
              <a:rPr lang="pl-PL" dirty="0"/>
              <a:t>.</a:t>
            </a:r>
            <a:endParaRPr lang="pl-PL" altLang="pl-PL" sz="28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DF3F079-1C65-A943-B6C2-4B34AB00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26539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9" name="pole tekstowe 4">
            <a:extLst>
              <a:ext uri="{FF2B5EF4-FFF2-40B4-BE49-F238E27FC236}">
                <a16:creationId xmlns:a16="http://schemas.microsoft.com/office/drawing/2014/main" id="{B6083277-8ADE-8E47-A703-F2AFC3CA99AB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88125" y="1114097"/>
            <a:ext cx="10515600" cy="38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2">
                    <a:lumMod val="75000"/>
                  </a:schemeClr>
                </a:solidFill>
              </a:rPr>
              <a:t>Myślenie systemowe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pl-PL" sz="2400" dirty="0"/>
              <a:t>Zdolność do postrzegania i analizy zjawisk, procesów przez prymat całości, dostrzegania wzajemnych relacji i powiązań między elementami organizacji. Działania zmierzające do tego , aby każdy pracownik dostrzegł, że nie jest jedynie drobną częścią systemu, lecz jego odbiciem mającym wpływ na wszystko co się dzieje w organizacji.</a:t>
            </a:r>
            <a:endParaRPr lang="pl-PL" altLang="pl-PL" sz="24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03C2312-E378-9E41-A2E3-D7B21B82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4757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dirty="0"/>
              <a:t>Poznajmy się </a:t>
            </a:r>
            <a:r>
              <a:rPr lang="pl-PL" sz="4000" dirty="0">
                <a:sym typeface="Wingdings" pitchFamily="2" charset="2"/>
              </a:rPr>
              <a:t></a:t>
            </a:r>
            <a:endParaRPr lang="pl-PL" sz="4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9E1C887-6FDC-7A46-94C0-A02D3264AA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0963" y="2382392"/>
            <a:ext cx="3104082" cy="256086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2745889-62DA-D842-85EF-5FE6FB2C4AEB}"/>
              </a:ext>
            </a:extLst>
          </p:cNvPr>
          <p:cNvSpPr txBox="1"/>
          <p:nvPr/>
        </p:nvSpPr>
        <p:spPr>
          <a:xfrm>
            <a:off x="5422593" y="5197741"/>
            <a:ext cx="17139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https://</a:t>
            </a:r>
            <a:r>
              <a:rPr lang="pl-PL" sz="1000" dirty="0" err="1"/>
              <a:t>pixabay.com</a:t>
            </a:r>
            <a:endParaRPr lang="pl-PL" sz="1000" dirty="0"/>
          </a:p>
        </p:txBody>
      </p:sp>
      <p:sp>
        <p:nvSpPr>
          <p:cNvPr id="8" name="Symbol zastępczy numeru slajdu 7">
            <a:extLst>
              <a:ext uri="{FF2B5EF4-FFF2-40B4-BE49-F238E27FC236}">
                <a16:creationId xmlns:a16="http://schemas.microsoft.com/office/drawing/2014/main" id="{2F092329-E5A5-DA41-BB94-D9F4CF4EC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05230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FDF5294-0A46-5943-A2EE-8503F17A30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3471887"/>
              </p:ext>
            </p:extLst>
          </p:nvPr>
        </p:nvGraphicFramePr>
        <p:xfrm>
          <a:off x="1709643" y="983013"/>
          <a:ext cx="859110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pole tekstowe 3">
            <a:extLst>
              <a:ext uri="{FF2B5EF4-FFF2-40B4-BE49-F238E27FC236}">
                <a16:creationId xmlns:a16="http://schemas.microsoft.com/office/drawing/2014/main" id="{2E881CD6-3793-064E-80FB-2DD5F6A028B6}"/>
              </a:ext>
            </a:extLst>
          </p:cNvPr>
          <p:cNvSpPr txBox="1"/>
          <p:nvPr/>
        </p:nvSpPr>
        <p:spPr>
          <a:xfrm>
            <a:off x="8260154" y="5481355"/>
            <a:ext cx="3827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/>
              <a:t>http://</a:t>
            </a:r>
            <a:r>
              <a:rPr lang="pl-PL" sz="1000" dirty="0" err="1"/>
              <a:t>nf.pl</a:t>
            </a:r>
            <a:r>
              <a:rPr lang="pl-PL" sz="1000" dirty="0"/>
              <a:t>/manager/organizacja-uczaca-sie,,10211,151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5953200-8E2D-7A40-AE6B-36F0C4A8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7636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3" name="Wspomaganie pracy szkół w powiecie chełmińskim">
            <a:hlinkClick r:id="" action="ppaction://media"/>
            <a:extLst>
              <a:ext uri="{FF2B5EF4-FFF2-40B4-BE49-F238E27FC236}">
                <a16:creationId xmlns:a16="http://schemas.microsoft.com/office/drawing/2014/main" id="{D763DF64-B9FA-7F42-857E-41EE386BA80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2621578" y="1196507"/>
            <a:ext cx="7433687" cy="4181449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FB249EF-FA06-F443-A6A6-FEDA34020D5B}"/>
              </a:ext>
            </a:extLst>
          </p:cNvPr>
          <p:cNvSpPr txBox="1"/>
          <p:nvPr/>
        </p:nvSpPr>
        <p:spPr>
          <a:xfrm>
            <a:off x="3520313" y="5465966"/>
            <a:ext cx="58053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dirty="0">
                <a:hlinkClick r:id="rId7"/>
              </a:rPr>
              <a:t>https://www.youtube.com/watch?v=Lz057bp8-dc</a:t>
            </a:r>
            <a:endParaRPr lang="pl-PL" sz="1400" dirty="0"/>
          </a:p>
          <a:p>
            <a:pPr algn="ctr"/>
            <a:endParaRPr lang="pl-PL" sz="14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53E14A7-D804-8844-BEEB-3F741FE4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473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pole tekstowe 4">
            <a:extLst>
              <a:ext uri="{FF2B5EF4-FFF2-40B4-BE49-F238E27FC236}">
                <a16:creationId xmlns:a16="http://schemas.microsoft.com/office/drawing/2014/main" id="{3BF34721-3409-B547-9A83-224E04CAC945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 bwMode="auto">
          <a:xfrm>
            <a:off x="888125" y="938074"/>
            <a:ext cx="10515600" cy="87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000" b="1" dirty="0"/>
              <a:t>Etapy procesu wspomagania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</p:txBody>
      </p:sp>
      <p:sp>
        <p:nvSpPr>
          <p:cNvPr id="9" name="Zaokrąglony prostokąt 8">
            <a:extLst>
              <a:ext uri="{FF2B5EF4-FFF2-40B4-BE49-F238E27FC236}">
                <a16:creationId xmlns:a16="http://schemas.microsoft.com/office/drawing/2014/main" id="{7F95A5AD-8C20-614C-B6DD-794CD4FA6BF3}"/>
              </a:ext>
            </a:extLst>
          </p:cNvPr>
          <p:cNvSpPr/>
          <p:nvPr/>
        </p:nvSpPr>
        <p:spPr>
          <a:xfrm>
            <a:off x="905204" y="1584532"/>
            <a:ext cx="10481441" cy="856919"/>
          </a:xfrm>
          <a:prstGeom prst="round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Zaokrąglony prostokąt 9">
            <a:extLst>
              <a:ext uri="{FF2B5EF4-FFF2-40B4-BE49-F238E27FC236}">
                <a16:creationId xmlns:a16="http://schemas.microsoft.com/office/drawing/2014/main" id="{BA17478D-C560-D846-860C-24575C938562}"/>
              </a:ext>
            </a:extLst>
          </p:cNvPr>
          <p:cNvSpPr/>
          <p:nvPr/>
        </p:nvSpPr>
        <p:spPr>
          <a:xfrm>
            <a:off x="905203" y="2624283"/>
            <a:ext cx="10481441" cy="885738"/>
          </a:xfrm>
          <a:prstGeom prst="roundRect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Zaokrąglony prostokąt 10">
            <a:extLst>
              <a:ext uri="{FF2B5EF4-FFF2-40B4-BE49-F238E27FC236}">
                <a16:creationId xmlns:a16="http://schemas.microsoft.com/office/drawing/2014/main" id="{7EE990FB-F383-7D4D-B1FF-0A096EE0C4EF}"/>
              </a:ext>
            </a:extLst>
          </p:cNvPr>
          <p:cNvSpPr/>
          <p:nvPr/>
        </p:nvSpPr>
        <p:spPr>
          <a:xfrm>
            <a:off x="888125" y="3766449"/>
            <a:ext cx="10481441" cy="885738"/>
          </a:xfrm>
          <a:prstGeom prst="roundRect">
            <a:avLst/>
          </a:prstGeom>
          <a:noFill/>
          <a:ln w="952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Zaokrąglony prostokąt 11">
            <a:extLst>
              <a:ext uri="{FF2B5EF4-FFF2-40B4-BE49-F238E27FC236}">
                <a16:creationId xmlns:a16="http://schemas.microsoft.com/office/drawing/2014/main" id="{2C9A3D03-9D18-3040-97B7-E2DE6C33418E}"/>
              </a:ext>
            </a:extLst>
          </p:cNvPr>
          <p:cNvSpPr/>
          <p:nvPr/>
        </p:nvSpPr>
        <p:spPr>
          <a:xfrm>
            <a:off x="922284" y="4834744"/>
            <a:ext cx="10481441" cy="885738"/>
          </a:xfrm>
          <a:prstGeom prst="roundRect">
            <a:avLst/>
          </a:prstGeom>
          <a:noFill/>
          <a:ln w="9525" cap="flat" cmpd="sng" algn="ctr">
            <a:solidFill>
              <a:schemeClr val="accent5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4">
            <a:extLst>
              <a:ext uri="{FF2B5EF4-FFF2-40B4-BE49-F238E27FC236}">
                <a16:creationId xmlns:a16="http://schemas.microsoft.com/office/drawing/2014/main" id="{2D74C26F-BC46-414B-82EE-E0CDCF41B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55" y="1612717"/>
            <a:ext cx="9957697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2">
                    <a:lumMod val="75000"/>
                  </a:schemeClr>
                </a:solidFill>
              </a:rPr>
              <a:t>1. Diagnoza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</p:txBody>
      </p:sp>
      <p:sp>
        <p:nvSpPr>
          <p:cNvPr id="14" name="pole tekstowe 4">
            <a:extLst>
              <a:ext uri="{FF2B5EF4-FFF2-40B4-BE49-F238E27FC236}">
                <a16:creationId xmlns:a16="http://schemas.microsoft.com/office/drawing/2014/main" id="{78AC6E50-523F-4146-97B0-0CDDFBBCD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55" y="2804445"/>
            <a:ext cx="9957697" cy="85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indent="0" algn="ctr">
              <a:buNone/>
            </a:pP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2. Planowanie</a:t>
            </a:r>
            <a:r>
              <a:rPr lang="pl-PL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pl-PL" sz="2800" b="1" dirty="0">
                <a:solidFill>
                  <a:schemeClr val="accent4">
                    <a:lumMod val="75000"/>
                  </a:schemeClr>
                </a:solidFill>
              </a:rPr>
              <a:t>procesu wspomagania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</p:txBody>
      </p:sp>
      <p:sp>
        <p:nvSpPr>
          <p:cNvPr id="15" name="pole tekstowe 4">
            <a:extLst>
              <a:ext uri="{FF2B5EF4-FFF2-40B4-BE49-F238E27FC236}">
                <a16:creationId xmlns:a16="http://schemas.microsoft.com/office/drawing/2014/main" id="{4207AC13-1ECC-7B41-9674-EC9C966AB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55" y="3766174"/>
            <a:ext cx="9957697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6">
                    <a:lumMod val="75000"/>
                  </a:schemeClr>
                </a:solidFill>
              </a:rPr>
              <a:t>3. Realizacja działań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</p:txBody>
      </p:sp>
      <p:sp>
        <p:nvSpPr>
          <p:cNvPr id="16" name="pole tekstowe 4">
            <a:extLst>
              <a:ext uri="{FF2B5EF4-FFF2-40B4-BE49-F238E27FC236}">
                <a16:creationId xmlns:a16="http://schemas.microsoft.com/office/drawing/2014/main" id="{FEAAA6D3-D5BE-5F4D-AE46-7A800F73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155" y="4914568"/>
            <a:ext cx="9957697" cy="10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rtlCol="0">
            <a:sp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377" rtl="0" eaLnBrk="1" latinLnBrk="0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9718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4290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886200" indent="-228600" algn="l" defTabSz="914377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2800" b="1" dirty="0">
                <a:solidFill>
                  <a:schemeClr val="accent1">
                    <a:lumMod val="50000"/>
                  </a:schemeClr>
                </a:solidFill>
              </a:rPr>
              <a:t>4. Ewaluacja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pl-PL" altLang="pl-PL" sz="16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AA11B291-E909-1D48-85BA-37D7B96CC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7918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292423"/>
            <a:ext cx="9815624" cy="478950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5800" b="1" dirty="0"/>
              <a:t>Ćwiczenie – JIGSAW</a:t>
            </a:r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sz="36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4500" dirty="0"/>
              <a:t>Jaki jest cel kompleksowego wspomagania szkół?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sz="45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4500" dirty="0"/>
              <a:t>Kto jest zaangażowany w proces wspomagania na danym etapie?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sz="45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4500" dirty="0"/>
              <a:t>Jakie działania należy podjąć na danym etapie procesu wspomagania?</a:t>
            </a:r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80C45DA-5E8E-B543-BBA1-2D5347771A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885" y="1446027"/>
            <a:ext cx="1911574" cy="1708469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FDA8F79-6709-C84D-AD72-DDBCBF9D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902917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776941"/>
            <a:ext cx="10434419" cy="532614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3000" b="1" dirty="0">
                <a:solidFill>
                  <a:schemeClr val="accent2">
                    <a:lumMod val="75000"/>
                  </a:schemeClr>
                </a:solidFill>
              </a:rPr>
              <a:t>DIAGNOZA</a:t>
            </a:r>
            <a:endParaRPr lang="pl-PL" sz="13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Diagnoza jest pierwszym etapem procesu wspomagania.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Specjalista ds. wspomagania we współpracy z dyrektorem i nauczycielami analizuje szczegółowo potrzeby danej placówki </a:t>
            </a:r>
            <a:r>
              <a:rPr lang="pl-PL" sz="2600" i="1" dirty="0"/>
              <a:t>(bardzo pomocne w tym są informacje pochodzące z dokumentacji szkoły, w szczególności wyniki ewaluacji wewnętrznej, raport z ewaluacji zewnętrznej oraz wyniki egzaminów)</a:t>
            </a:r>
            <a:r>
              <a:rPr lang="pl-PL" sz="2600" dirty="0"/>
              <a:t>.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Rezultatem przeprowadzenia diagnozy jest wybór obszaru oraz działań́, które będą̨ realizowane w szkole, a także określenie zasad współpracy. 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EF9077D-AE4E-7E46-A31C-29377212D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562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4"/>
            <a:ext cx="10071781" cy="47895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DIAGNOZA</a:t>
            </a:r>
            <a:endParaRPr lang="pl-PL" sz="3200" dirty="0"/>
          </a:p>
          <a:p>
            <a:pPr marL="0" indent="0">
              <a:buNone/>
            </a:pPr>
            <a:r>
              <a:rPr lang="pl-PL" sz="3200" dirty="0"/>
              <a:t>Na etapie diagnozy trener wspomagania przeprowadza:</a:t>
            </a:r>
          </a:p>
          <a:p>
            <a:pPr marL="0" indent="0">
              <a:buNone/>
            </a:pPr>
            <a:endParaRPr lang="pl-PL" sz="3200" dirty="0"/>
          </a:p>
          <a:p>
            <a:r>
              <a:rPr lang="pl-PL" sz="3200" dirty="0"/>
              <a:t>Spotkanie – wywiad z Dyrektorem</a:t>
            </a:r>
          </a:p>
          <a:p>
            <a:r>
              <a:rPr lang="pl-PL" sz="3200" dirty="0"/>
              <a:t>Spotkanie z Radą Pedagogiczną</a:t>
            </a:r>
          </a:p>
          <a:p>
            <a:r>
              <a:rPr lang="pl-PL" sz="3200" dirty="0"/>
              <a:t>Warsztat </a:t>
            </a:r>
            <a:r>
              <a:rPr lang="pl-PL" sz="3200" dirty="0" err="1"/>
              <a:t>diagnostyczno</a:t>
            </a:r>
            <a:r>
              <a:rPr lang="pl-PL" sz="3200" dirty="0"/>
              <a:t> – rozwojowy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FB97F2-84FC-5E43-B400-7F2931953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6707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4"/>
            <a:ext cx="10434419" cy="478950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PLANOWANIE DZIAŁAŃ</a:t>
            </a:r>
          </a:p>
          <a:p>
            <a:pPr marL="0" indent="0" algn="ctr">
              <a:buNone/>
            </a:pPr>
            <a:endParaRPr lang="pl-PL" sz="1400" dirty="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służy podniesieniu jakości pracy szkoły - form doskonalenia zawodowego nauczycieli oraz wdrażania nabytych przez nich umiejętności </a:t>
            </a:r>
            <a:br>
              <a:rPr lang="pl-PL" dirty="0"/>
            </a:br>
            <a:r>
              <a:rPr lang="pl-PL" dirty="0"/>
              <a:t>i wypracowanych rozwiązań́ do praktyki szkolnej.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dobrze przygotowany plan jest elementem całego procesu wspomagania, gdyż̇ pozwala na efektywne wprowadzanie zmian w obszarach wynikających z diagnozy pracy szkoły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plan określa cele, formy i sposoby oraz czas działania. </a:t>
            </a:r>
            <a:endParaRPr lang="pl-PL" sz="3200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3E8D93A-31CD-874C-B5EB-0EFDC339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796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3"/>
            <a:ext cx="10434419" cy="51012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REALIZACJA DZIAŁAŃ</a:t>
            </a:r>
          </a:p>
          <a:p>
            <a:pPr marL="0" indent="0" algn="ctr">
              <a:buNone/>
            </a:pPr>
            <a:endParaRPr lang="pl-PL" sz="1400" dirty="0"/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pl-PL" sz="3100" dirty="0"/>
              <a:t>powoduje, że nauczyciele nabywają̨ wiedzę i umiejętności, wypracowują̨ nowe rozwiązania i stosują̨ je w praktyce szkolnej.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pl-PL" sz="3100" dirty="0"/>
              <a:t>bez trafnego rozpoznania potrzeb rozwojowych i właściwego harmonogramu trudno oczekiwać́ rytmicznej i efektywnej realizacji działań́. </a:t>
            </a:r>
          </a:p>
          <a:p>
            <a:pPr algn="just">
              <a:lnSpc>
                <a:spcPct val="160000"/>
              </a:lnSpc>
              <a:spcBef>
                <a:spcPts val="0"/>
              </a:spcBef>
            </a:pPr>
            <a:r>
              <a:rPr lang="pl-PL" sz="3100" dirty="0"/>
              <a:t>za organizację tego etapu odpowiedzialny jest specjalista ds. wspomagania, który, w miarę̨ potrzeb i możliwości szkoły, może pozyskiwać́ do współpracy ekspertów zewnętrznych. </a:t>
            </a:r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E71636-A830-A947-8FDD-0F9B71FB1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3440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3"/>
            <a:ext cx="10434419" cy="51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PROPOZYCJA FORM DOSKONALENIA NAUCZYCIELI</a:t>
            </a:r>
          </a:p>
          <a:p>
            <a:pPr marL="0" indent="0" algn="ctr">
              <a:buNone/>
            </a:pPr>
            <a:endParaRPr lang="pl-PL" sz="1400" dirty="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warsztaty dla nauczycieli, rozumiane jako wszystkie aktywne metody szkoleniowe, angażujące uczestników w rożnego rodzaju ćwiczenia, gry, symulacje lub inne działania, mające na celu nabywanie wiedzy, doskonalenie umiejętności oraz kształtowanie postaw uczestników.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grupa warsztatowa powinna liczyć́ nie więcej niż̇ 20 uczestników.</a:t>
            </a:r>
          </a:p>
          <a:p>
            <a:pPr marL="0" indent="0">
              <a:buNone/>
            </a:pPr>
            <a:endParaRPr lang="pl-PL" sz="2400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1EB8246-1656-014C-8C8A-16E53F5D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313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3"/>
            <a:ext cx="10434419" cy="51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PROPOZYCJA FORM DOSKONALENIA NAUCZYCIELI</a:t>
            </a:r>
          </a:p>
          <a:p>
            <a:pPr marL="0" indent="0" algn="ctr">
              <a:buNone/>
            </a:pPr>
            <a:endParaRPr lang="pl-PL" sz="1400" dirty="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inne formy </a:t>
            </a:r>
            <a:r>
              <a:rPr lang="pl-PL" dirty="0" err="1"/>
              <a:t>spotkan</a:t>
            </a:r>
            <a:r>
              <a:rPr lang="pl-PL" dirty="0"/>
              <a:t>́ grupowych (konsultacje grupowe, </a:t>
            </a:r>
            <a:r>
              <a:rPr lang="pl-PL" dirty="0" err="1"/>
              <a:t>superwizje</a:t>
            </a:r>
            <a:r>
              <a:rPr lang="pl-PL" dirty="0"/>
              <a:t>, spotkania grup roboczych), rozumiane jako </a:t>
            </a:r>
            <a:r>
              <a:rPr lang="pl-PL" dirty="0" err="1"/>
              <a:t>każde</a:t>
            </a:r>
            <a:r>
              <a:rPr lang="pl-PL" dirty="0"/>
              <a:t> spotkanie zespołu nauczycieli, </a:t>
            </a:r>
            <a:r>
              <a:rPr lang="pl-PL" dirty="0" err="1"/>
              <a:t>które</a:t>
            </a:r>
            <a:r>
              <a:rPr lang="pl-PL" dirty="0"/>
              <a:t> ma na celu </a:t>
            </a:r>
            <a:r>
              <a:rPr lang="pl-PL" dirty="0" err="1"/>
              <a:t>zwiększenie</a:t>
            </a:r>
            <a:r>
              <a:rPr lang="pl-PL" dirty="0"/>
              <a:t> kompetencji </a:t>
            </a:r>
            <a:r>
              <a:rPr lang="pl-PL" dirty="0" err="1"/>
              <a:t>uczestników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w zakresie tematyki </a:t>
            </a:r>
            <a:r>
              <a:rPr lang="pl-PL" dirty="0" err="1"/>
              <a:t>objętej</a:t>
            </a:r>
            <a:r>
              <a:rPr lang="pl-PL" dirty="0"/>
              <a:t> wspomaganiem. </a:t>
            </a:r>
          </a:p>
          <a:p>
            <a:pPr marL="0" indent="0">
              <a:buNone/>
            </a:pPr>
            <a:endParaRPr lang="pl-PL" sz="2400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457D0FD-3190-B346-BF25-253AD12F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316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l-PL" b="1" dirty="0"/>
              <a:t>Prezentacja projektu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Celem głównym </a:t>
            </a:r>
            <a:r>
              <a:rPr lang="pl-PL" dirty="0"/>
              <a:t>projektu jest podniesienie kompetencji pracowników systemu wspomagania pracy szkoły oraz trenerów z terenu woj. łódzkiego </a:t>
            </a:r>
            <a:br>
              <a:rPr lang="pl-PL" dirty="0"/>
            </a:br>
            <a:r>
              <a:rPr lang="pl-PL" dirty="0"/>
              <a:t>i mazowieckiego w zakresie wspomagania szkół ukierunkowanego na rozwijanie kompetencji kluczowych uczniów poprzez wdrożenie programów szkoleniowo-doradczych wraz z obudową metodyczną w terminie do 30.06.2020.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96275AB-1907-424D-933B-F010751B2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06713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3"/>
            <a:ext cx="10434419" cy="51012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REALIZACJA DZIAŁAŃ</a:t>
            </a:r>
          </a:p>
          <a:p>
            <a:pPr marL="0" indent="0" algn="ctr">
              <a:buNone/>
            </a:pPr>
            <a:endParaRPr lang="pl-PL" sz="1400" dirty="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Warto na tym etapie uwzględnić w planie działania cykliczne, konsultacje indywidualne i/lub grupowe ze specjalistą ds. wspomagania.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sz="2600" dirty="0"/>
              <a:t>Podczas takich spotkań́ nauczyciele mogą̨ przedyskutować́ swoje wątpliwości, omówić́ problemy czy też przedstawić́ nowe rozwiązania. Konsultacje grupowe służą̨ dodatkowo wymianie doświadczeń́ i spostrzeżeń́, poszukiwaniu wspólnych, nowych rozwiązań́, omówieniu bieżących problemów związanych z wdrażaniem zmian. </a:t>
            </a:r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161B09-DEDD-004B-9ADF-9E485597F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05822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3"/>
            <a:ext cx="10434419" cy="51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REALIZACJA DZIAŁAŃ</a:t>
            </a:r>
          </a:p>
          <a:p>
            <a:pPr marL="0" indent="0" algn="ctr">
              <a:buNone/>
            </a:pPr>
            <a:endParaRPr lang="pl-PL" sz="1400" dirty="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Dyrektor szkoły podczas realizacji procesu wspomagania staje wobec nowych wyzwań́. Specjalista ds. wspomagania może pełnić́ w takiej sytuacji rolę </a:t>
            </a:r>
            <a:r>
              <a:rPr lang="pl-PL" dirty="0" err="1"/>
              <a:t>coacha</a:t>
            </a:r>
            <a:r>
              <a:rPr lang="pl-PL" dirty="0"/>
              <a:t>, który wspiera dyrektora w podejmowaniu decyzji. </a:t>
            </a:r>
            <a:endParaRPr lang="pl-PL" sz="2400" dirty="0"/>
          </a:p>
          <a:p>
            <a:pPr marL="0" indent="0">
              <a:buNone/>
            </a:pPr>
            <a:endParaRPr lang="pl-PL" sz="2400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3704EAF-EA1F-C245-8D44-B2FEAE8A1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78333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3"/>
            <a:ext cx="10434419" cy="51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EWALUACJA</a:t>
            </a:r>
          </a:p>
          <a:p>
            <a:pPr marL="0" indent="0" algn="ctr">
              <a:buNone/>
            </a:pPr>
            <a:endParaRPr lang="pl-PL" sz="14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Jest rekomendowane, aby szkoła prowadziła ewaluację procesu wspomagania w korelacji z ewaluacją wewnętrzną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Na podstawie diagnozy i ewaluacji specjalista ds. wspomagania przygotowuje sprawozdanie z rocznego planu wspomagania </a:t>
            </a:r>
          </a:p>
          <a:p>
            <a:endParaRPr lang="pl-PL" dirty="0"/>
          </a:p>
          <a:p>
            <a:pPr marL="0" indent="0">
              <a:buNone/>
            </a:pPr>
            <a:endParaRPr lang="pl-PL" sz="2400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BC338E8-6471-2B49-8E3B-97BB0A297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48366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55379" y="1909534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Zasady działania sieci współpracy i samokształcenia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3D546A2-AC72-2E44-A950-A085551B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4159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938073"/>
            <a:ext cx="10434419" cy="51012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2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Zgodnie ze zmianami wprowadzonymi w przepisach prawnych, jednym z </a:t>
            </a:r>
            <a:r>
              <a:rPr lang="pl-PL" dirty="0" err="1"/>
              <a:t>zadan</a:t>
            </a:r>
            <a:r>
              <a:rPr lang="pl-PL" dirty="0"/>
              <a:t>́ instytucji </a:t>
            </a:r>
            <a:r>
              <a:rPr lang="pl-PL" dirty="0" err="1"/>
              <a:t>wspomagających</a:t>
            </a:r>
            <a:r>
              <a:rPr lang="pl-PL" dirty="0"/>
              <a:t> pracę </a:t>
            </a:r>
            <a:r>
              <a:rPr lang="pl-PL" dirty="0" err="1"/>
              <a:t>szkół</a:t>
            </a:r>
            <a:r>
              <a:rPr lang="pl-PL" dirty="0"/>
              <a:t>, czyli </a:t>
            </a:r>
            <a:r>
              <a:rPr lang="pl-PL" dirty="0" err="1"/>
              <a:t>placówek</a:t>
            </a:r>
            <a:r>
              <a:rPr lang="pl-PL" dirty="0"/>
              <a:t> doskonalenia nauczycieli, poradni psychologiczno-pedagogicznych oraz bibliotek pedagogicznych jest organizowanie i prowadzenie sieci </a:t>
            </a:r>
            <a:r>
              <a:rPr lang="pl-PL" dirty="0" err="1"/>
              <a:t>współpracy</a:t>
            </a:r>
            <a:r>
              <a:rPr lang="pl-PL" dirty="0"/>
              <a:t> i samokształcenia.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6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200" i="1" dirty="0" err="1"/>
              <a:t>Rozporządzenie</a:t>
            </a:r>
            <a:r>
              <a:rPr lang="pl-PL" sz="1200" i="1" dirty="0"/>
              <a:t> w sprawie </a:t>
            </a:r>
            <a:r>
              <a:rPr lang="pl-PL" sz="1200" i="1" dirty="0" err="1"/>
              <a:t>placówek</a:t>
            </a:r>
            <a:r>
              <a:rPr lang="pl-PL" sz="1200" i="1" dirty="0"/>
              <a:t> doskonalenia nauczycieli</a:t>
            </a:r>
            <a:r>
              <a:rPr lang="pl-PL" sz="1200" dirty="0"/>
              <a:t>, </a:t>
            </a:r>
            <a:r>
              <a:rPr lang="pl-PL" sz="1200" i="1" dirty="0" err="1"/>
              <a:t>Rozporządzenie</a:t>
            </a:r>
            <a:r>
              <a:rPr lang="pl-PL" sz="1200" i="1" dirty="0"/>
              <a:t> w sprawie szczegółowych zasad działania publicznych poradni psychologiczno-pedagogicznych, w tym publicznych poradni specjalistycznych </a:t>
            </a:r>
            <a:r>
              <a:rPr lang="pl-PL" sz="1200" dirty="0"/>
              <a:t>oraz </a:t>
            </a:r>
            <a:r>
              <a:rPr lang="pl-PL" sz="1200" i="1" dirty="0" err="1"/>
              <a:t>Rozporządzenie</a:t>
            </a:r>
            <a:r>
              <a:rPr lang="pl-PL" sz="1200" i="1" dirty="0"/>
              <a:t> w sprawie szczegółowych zasad działania publicznych bibliotek pedagogicznych</a:t>
            </a:r>
            <a:r>
              <a:rPr lang="pl-PL" sz="1200" dirty="0"/>
              <a:t>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0346846-F2EE-4540-9FF5-91A1C562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34727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8" name="Tabela 7">
            <a:extLst>
              <a:ext uri="{FF2B5EF4-FFF2-40B4-BE49-F238E27FC236}">
                <a16:creationId xmlns:a16="http://schemas.microsoft.com/office/drawing/2014/main" id="{D4B261C5-F8F6-8745-A3DB-EC4C44A24E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836789"/>
              </p:ext>
            </p:extLst>
          </p:nvPr>
        </p:nvGraphicFramePr>
        <p:xfrm>
          <a:off x="969305" y="1165176"/>
          <a:ext cx="10434420" cy="4650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7210">
                  <a:extLst>
                    <a:ext uri="{9D8B030D-6E8A-4147-A177-3AD203B41FA5}">
                      <a16:colId xmlns:a16="http://schemas.microsoft.com/office/drawing/2014/main" val="2027852609"/>
                    </a:ext>
                  </a:extLst>
                </a:gridCol>
                <a:gridCol w="5217210">
                  <a:extLst>
                    <a:ext uri="{9D8B030D-6E8A-4147-A177-3AD203B41FA5}">
                      <a16:colId xmlns:a16="http://schemas.microsoft.com/office/drawing/2014/main" val="571890912"/>
                    </a:ext>
                  </a:extLst>
                </a:gridCol>
              </a:tblGrid>
              <a:tr h="520370"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Cechy sieci jako organizacji </a:t>
                      </a:r>
                      <a:endParaRPr lang="pl-PL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Sieć jako społeczność ucząca </a:t>
                      </a:r>
                      <a:r>
                        <a:rPr lang="pl-PL" sz="1800" b="1" kern="1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sIę</a:t>
                      </a:r>
                      <a:r>
                        <a:rPr lang="pl-PL" sz="1800" b="1" kern="120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l-PL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668038"/>
                  </a:ext>
                </a:extLst>
              </a:tr>
              <a:tr h="3349881">
                <a:tc>
                  <a:txBody>
                    <a:bodyPr/>
                    <a:lstStyle/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grupa osób lub instytucji,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powstaje z ich potrzeb,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powołanie nie wymaga żadnych czynności prawnych,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działa poza kontrolą władz,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działa na zasadach samoorganizacji,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jest organizacją tymczasową,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działa w oparciu o aktywność́ współpracujących ze sobą̨ członków,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 ma typowego członu kierowniczego,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cechuje ją niski stopień sformalizowania,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jest bardziej procesem grupowym (relacją, interakcją, więzią̨) niż̇ „twardym” efektem,</a:t>
                      </a:r>
                    </a:p>
                    <a:p>
                      <a:pPr marL="285750" marR="0" lvl="0" indent="-28575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nie jest projektem. </a:t>
                      </a:r>
                    </a:p>
                    <a:p>
                      <a:pPr algn="just"/>
                      <a:endParaRPr lang="pl-PL" sz="13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zaangażowanie wszystkich uczestników w proces uczenia się,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uczenie się zespołowo – z innymi i od innych,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uczenie się  poprzez działanie i działanie poprzez uczenie się,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uczenie się w oparciu o problemy wynikające </a:t>
                      </a:r>
                      <a:b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praktyki, 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uczenie się ukierunkowane na postępy uczniów,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pl-PL" sz="18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korzystanie z rożnych form i metod zespołowego uczenia się. </a:t>
                      </a:r>
                    </a:p>
                    <a:p>
                      <a:pPr algn="just"/>
                      <a:endParaRPr lang="pl-PL" sz="1300" dirty="0"/>
                    </a:p>
                    <a:p>
                      <a:pPr algn="just"/>
                      <a:endParaRPr lang="pl-PL" sz="1300" dirty="0"/>
                    </a:p>
                    <a:p>
                      <a:pPr algn="just"/>
                      <a:endParaRPr lang="pl-PL" sz="1300" dirty="0"/>
                    </a:p>
                    <a:p>
                      <a:pPr marL="0" marR="0" lvl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300" i="1" dirty="0"/>
                        <a:t>Na podstawie: </a:t>
                      </a:r>
                      <a:r>
                        <a:rPr lang="pl-PL" sz="13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„Sieci </a:t>
                      </a:r>
                      <a:r>
                        <a:rPr lang="pl-PL" sz="1300" i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współpracy</a:t>
                      </a:r>
                      <a:r>
                        <a:rPr lang="pl-PL" sz="130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 samokształcenia. Teoria i praktyka” red. naukowa Danuta Elsner Wolters Kluwer business, Warszawa, 2013 </a:t>
                      </a:r>
                    </a:p>
                    <a:p>
                      <a:pPr algn="just"/>
                      <a:endParaRPr lang="pl-PL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562741"/>
                  </a:ext>
                </a:extLst>
              </a:tr>
            </a:tbl>
          </a:graphicData>
        </a:graphic>
      </p:graphicFrame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27DA1516-0A5B-9740-834E-48F80382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8433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334669"/>
            <a:ext cx="10434419" cy="51012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CELE SIECI</a:t>
            </a:r>
            <a:endParaRPr lang="pl-PL" sz="1400" dirty="0"/>
          </a:p>
          <a:p>
            <a:pPr marL="0" indent="0">
              <a:buNone/>
            </a:pPr>
            <a:endParaRPr lang="pl-PL" sz="1600" dirty="0"/>
          </a:p>
          <a:p>
            <a:r>
              <a:rPr lang="pl-PL" dirty="0"/>
              <a:t>wymiana doświadczeń miedzy uczestnikami, </a:t>
            </a:r>
          </a:p>
          <a:p>
            <a:r>
              <a:rPr lang="pl-PL" dirty="0"/>
              <a:t>analiza przykładów dobrych praktyk, </a:t>
            </a:r>
          </a:p>
          <a:p>
            <a:r>
              <a:rPr lang="pl-PL" dirty="0"/>
              <a:t>poszerzenie kompetencji uczestników, </a:t>
            </a:r>
          </a:p>
          <a:p>
            <a:r>
              <a:rPr lang="pl-PL" dirty="0"/>
              <a:t>tworzenie nowych rozwiązań na potrzeby szkół i nauczycieli uczestniczących w sieci, </a:t>
            </a:r>
          </a:p>
          <a:p>
            <a:r>
              <a:rPr lang="pl-PL" dirty="0"/>
              <a:t>nawiązywanie kontaktów i współpraca szkół, </a:t>
            </a:r>
          </a:p>
          <a:p>
            <a:r>
              <a:rPr lang="pl-PL" dirty="0"/>
              <a:t>korzystanie z metodycznego i merytorycznego wsparcia ekspertów.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09D3D9B-7286-2541-9EE0-AB958E59C0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894" y="1114097"/>
            <a:ext cx="2464242" cy="2433439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AEB7EEB-63D7-D149-B9AE-6D0C36B6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9932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334669"/>
            <a:ext cx="10434419" cy="51012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ORGANIZACJA PRACY SIECI</a:t>
            </a:r>
            <a:endParaRPr lang="pl-PL" sz="1400" dirty="0"/>
          </a:p>
          <a:p>
            <a:pPr marL="0" indent="0">
              <a:buNone/>
            </a:pPr>
            <a:endParaRPr lang="pl-PL" sz="16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Sieci współpracy i samokształcenia, to międzyszkolne zespoły nauczycieli lub dyrektorów placówek. Każda z sieci wyznacza własne cele oraz program działania. Tematy, nad którymi pracują̨ poszczególne sieci, są ustalane w odniesieniu do zdiagnozowanych potrzeb.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273D90-F8D4-A94E-AFD9-05A34F7D5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4950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334669"/>
            <a:ext cx="10434419" cy="51012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RODZAJE SIECI</a:t>
            </a:r>
            <a:endParaRPr lang="pl-PL" sz="1400" dirty="0"/>
          </a:p>
          <a:p>
            <a:pPr marL="0" indent="0">
              <a:buNone/>
            </a:pPr>
            <a:endParaRPr lang="pl-PL" sz="16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b="1" dirty="0"/>
              <a:t>Sieci interdyscyplinarne</a:t>
            </a:r>
            <a:r>
              <a:rPr lang="pl-PL" dirty="0"/>
              <a:t>, skupione wokół pewnego zagadnienia np. stosowanie elementów oceniania kształtującego, budowa programów nauczania. 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b="1" dirty="0"/>
              <a:t>Sieci przeznaczone dla nauczycieli </a:t>
            </a:r>
            <a:r>
              <a:rPr lang="pl-PL" b="1" dirty="0" err="1"/>
              <a:t>określonego</a:t>
            </a:r>
            <a:r>
              <a:rPr lang="pl-PL" b="1" dirty="0"/>
              <a:t> przedmiotu</a:t>
            </a:r>
            <a:r>
              <a:rPr lang="pl-PL" dirty="0"/>
              <a:t> np. sieć nauczycieli matematyki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709007D-60AF-884A-9B19-7299043C6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3075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334669"/>
            <a:ext cx="10434419" cy="44809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ORGANIZACJA PRACY SIECI</a:t>
            </a:r>
            <a:endParaRPr lang="pl-PL" sz="1400" dirty="0"/>
          </a:p>
          <a:p>
            <a:pPr marL="0" indent="0">
              <a:buNone/>
            </a:pPr>
            <a:endParaRPr lang="pl-PL" sz="16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Pracami każdej sieci kieruje koordynator. Funkcję tę może pełnić nauczyciel-konsultant, doradca metodyczny, inny pracownik merytoryczny ośrodka doskonalenia nauczycieli, poradni psychologiczno- -pedagogicznej lub biblioteki pedagogicznej, a także osoba, której kwalifikacje i kompetencje gwarantują wysoką jakość́ organizowanego wspomagania.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13E29AE-F68F-D54A-85CA-34C52942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104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l-PL" b="1" dirty="0"/>
              <a:t>Prezentacja projektu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Wsparcie szkoleniowo-doradcze adresowane jest do pracowników systemu wspomagania  pracy szkoły oraz trenerów wpłynie na podniesienie ich kompetencji oraz zdobycie nowych doświadczeń w prowadzeniu procesu wspomagania, pozwoli także na budowanie sieci współpracy i samokształcenia. Dzięki temu przyczyni się do zwiększenia wykorzystania systemu wspomagania szkół w zakresie kompetencji kluczowych uczniów niezbędnych do poruszania się na rynku pracy.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8819E61-4EEF-F54F-A4F2-205411422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963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180376"/>
            <a:ext cx="10434419" cy="517789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pl-PL" sz="4400" b="1" dirty="0">
                <a:solidFill>
                  <a:schemeClr val="accent2">
                    <a:lumMod val="75000"/>
                  </a:schemeClr>
                </a:solidFill>
              </a:rPr>
              <a:t>DZIAŁANIA PODEJMOWANE W RAMACH SIECI</a:t>
            </a:r>
            <a:endParaRPr lang="pl-PL" sz="4400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3600" b="1" dirty="0"/>
              <a:t>Spotkanie organizacyjne 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3600" dirty="0"/>
              <a:t>Integracja uczestników sieci.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3600" dirty="0"/>
              <a:t>Rozpoznanie potrzeb i zasobów.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3600" dirty="0"/>
              <a:t>Ustalenie celów, harmonogramu pracy i działań́ na platformie. 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br>
              <a:rPr lang="pl-PL" sz="3200" dirty="0"/>
            </a:br>
            <a:r>
              <a:rPr lang="pl-PL" sz="3600" b="1" dirty="0"/>
              <a:t>Spotkania robocze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3600" dirty="0"/>
              <a:t>Dzielenie się̨ doświadczeniami, narzędziami, dobrymi praktykami.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3600" dirty="0"/>
              <a:t>Spotkania z ekspertami.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3600" dirty="0"/>
              <a:t>Tworzenie nowych rozwiązań́.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7D55C4-2EA1-E84A-B2E5-E8FDC523A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523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478088"/>
            <a:ext cx="10434419" cy="4635210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DZIAŁANIA PODEJMOWANE W RAMACH SIECI</a:t>
            </a:r>
            <a:endParaRPr lang="pl-PL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b="1" dirty="0"/>
              <a:t>Działania na platformie cyfrowej </a:t>
            </a:r>
            <a:r>
              <a:rPr lang="pl-PL" b="1" dirty="0" err="1"/>
              <a:t>pomiędzy</a:t>
            </a:r>
            <a:r>
              <a:rPr lang="pl-PL" b="1" dirty="0"/>
              <a:t> spotkaniami </a:t>
            </a:r>
            <a:endParaRPr lang="pl-PL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Dyskusje, wymiana informacji i </a:t>
            </a:r>
            <a:r>
              <a:rPr lang="pl-PL" dirty="0" err="1"/>
              <a:t>spostrzeżen</a:t>
            </a:r>
            <a:r>
              <a:rPr lang="pl-PL" dirty="0"/>
              <a:t>́ </a:t>
            </a:r>
            <a:r>
              <a:rPr lang="pl-PL" dirty="0" err="1"/>
              <a:t>dotyczących</a:t>
            </a:r>
            <a:r>
              <a:rPr lang="pl-PL" dirty="0"/>
              <a:t> tematyki sieci.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Koordynowanie pracy uczestników nad wspólnie tworzonymi </a:t>
            </a:r>
            <a:r>
              <a:rPr lang="pl-PL" dirty="0" err="1"/>
              <a:t>rozwiązaniami</a:t>
            </a:r>
            <a:r>
              <a:rPr lang="pl-PL" dirty="0"/>
              <a:t>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Publikacja efektów pracy (np. wypracowane </a:t>
            </a:r>
            <a:r>
              <a:rPr lang="pl-PL" dirty="0" err="1"/>
              <a:t>narzędzia</a:t>
            </a:r>
            <a:r>
              <a:rPr lang="pl-PL" dirty="0"/>
              <a:t>, scenariusze lekcji).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Dzielenie </a:t>
            </a:r>
            <a:r>
              <a:rPr lang="pl-PL" dirty="0" err="1"/>
              <a:t>sie</a:t>
            </a:r>
            <a:r>
              <a:rPr lang="pl-PL" dirty="0"/>
              <a:t>̨ zasobami </a:t>
            </a:r>
            <a:r>
              <a:rPr lang="pl-PL" dirty="0" err="1"/>
              <a:t>użytecznymi</a:t>
            </a:r>
            <a:r>
              <a:rPr lang="pl-PL" dirty="0"/>
              <a:t> dla uczestników sieci (zamieszczanie dokumentów, filmów, prezentacji, </a:t>
            </a:r>
            <a:r>
              <a:rPr lang="pl-PL" dirty="0" err="1"/>
              <a:t>zdjęc</a:t>
            </a:r>
            <a:r>
              <a:rPr lang="pl-PL" dirty="0"/>
              <a:t>́). 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48D053E-C1A6-BD40-974D-3FA09EFA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8719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478088"/>
            <a:ext cx="10434419" cy="4635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solidFill>
                  <a:schemeClr val="accent2">
                    <a:lumMod val="75000"/>
                  </a:schemeClr>
                </a:solidFill>
              </a:rPr>
              <a:t>DZIAŁANIA PODEJMOWANE W RAMACH SIECI</a:t>
            </a:r>
            <a:endParaRPr lang="pl-PL" sz="2400" dirty="0"/>
          </a:p>
          <a:p>
            <a:pPr marL="0" indent="0">
              <a:buNone/>
            </a:pPr>
            <a:endParaRPr lang="pl-PL" sz="1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/>
              <a:t>Spotkanie </a:t>
            </a:r>
            <a:r>
              <a:rPr lang="pl-PL" sz="2400" b="1" dirty="0" err="1"/>
              <a:t>podsumowujące</a:t>
            </a:r>
            <a:r>
              <a:rPr lang="pl-PL" sz="2400" dirty="0"/>
              <a:t> 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400" dirty="0"/>
              <a:t>Podsumowanie i omówienie pracy sieci.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400" dirty="0"/>
              <a:t>Zaplanowanie promocji i sposobów </a:t>
            </a:r>
            <a:r>
              <a:rPr lang="pl-PL" sz="2400" dirty="0" err="1"/>
              <a:t>udostępniania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wypracowanych </a:t>
            </a:r>
            <a:r>
              <a:rPr lang="pl-PL" sz="2400" dirty="0" err="1"/>
              <a:t>rozwiązan</a:t>
            </a:r>
            <a:r>
              <a:rPr lang="pl-PL" sz="2400" dirty="0"/>
              <a:t>́ innym.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400" dirty="0"/>
              <a:t>Ewaluacja.</a:t>
            </a:r>
            <a:r>
              <a:rPr lang="pl-PL" sz="2000" dirty="0"/>
              <a:t> 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A8BE0AB-53E3-A743-89C8-ABA322AD67C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938" y="2594264"/>
            <a:ext cx="3645787" cy="273434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7DB7E94-C32D-DC48-898B-FF98FE2E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95061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334669"/>
            <a:ext cx="10434419" cy="448091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KOORDYNATOR PRACY SIECI</a:t>
            </a:r>
            <a:endParaRPr lang="pl-PL" sz="1400" dirty="0"/>
          </a:p>
          <a:p>
            <a:pPr marL="0" indent="0">
              <a:buNone/>
            </a:pPr>
            <a:endParaRPr lang="pl-PL" sz="16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Koordynator to osoba, która jest odpowiedzialna za aranżowanie pracy sieci współpracy i samokształcenia. Do jego zadań należą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planowanie i organizowanie działań́ oraz motywowanie uczestników </a:t>
            </a:r>
            <a:br>
              <a:rPr lang="pl-PL" dirty="0"/>
            </a:br>
            <a:r>
              <a:rPr lang="pl-PL" dirty="0"/>
              <a:t>do aktywnego udziału. Rola koordynatora polega przede wszystkim na zapewnianiu uczestnikom odpowiednich warunków do uczenia się</a:t>
            </a:r>
            <a:br>
              <a:rPr lang="pl-PL" dirty="0"/>
            </a:br>
            <a:r>
              <a:rPr lang="pl-PL" dirty="0"/>
              <a:t>i wymiany doświadczeń w ramach sieci.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FA51732-6D30-E646-8BB3-04FD15DE7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1383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69306" y="1334669"/>
            <a:ext cx="10434419" cy="44809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ZADANIA KOORDYNATORA SIECI</a:t>
            </a:r>
            <a:endParaRPr lang="pl-PL" sz="1400" dirty="0"/>
          </a:p>
          <a:p>
            <a:pPr marL="0" indent="0">
              <a:buNone/>
            </a:pPr>
            <a:r>
              <a:rPr lang="pl-PL" sz="1600" dirty="0"/>
              <a:t>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BC384053-4EDA-FA4A-955D-8FAC61DBCA78}"/>
              </a:ext>
            </a:extLst>
          </p:cNvPr>
          <p:cNvSpPr txBox="1">
            <a:spLocks/>
          </p:cNvSpPr>
          <p:nvPr/>
        </p:nvSpPr>
        <p:spPr>
          <a:xfrm>
            <a:off x="630339" y="1806116"/>
            <a:ext cx="5627372" cy="4169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dirty="0"/>
              <a:t>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proponowanie inicjatyw, tematów spotkań́ </a:t>
            </a:r>
            <a:br>
              <a:rPr lang="pl-PL" dirty="0"/>
            </a:br>
            <a:r>
              <a:rPr lang="pl-PL" dirty="0"/>
              <a:t>i sposobów pracy,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planowanie działań́ sieci,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organizacja pracy sieci,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motywowanie członków sieci do pracy,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nadzór nad realizacją przyjętych celów,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sporządzenie rocznego sprawozdania z pracy sieci,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promocja działań́ sieci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76990E4D-DF34-8F48-B961-6BC966393B1A}"/>
              </a:ext>
            </a:extLst>
          </p:cNvPr>
          <p:cNvSpPr txBox="1">
            <a:spLocks/>
          </p:cNvSpPr>
          <p:nvPr/>
        </p:nvSpPr>
        <p:spPr>
          <a:xfrm>
            <a:off x="6514755" y="1825962"/>
            <a:ext cx="5627372" cy="41691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l-PL" dirty="0"/>
              <a:t>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przygotowanie spotkań,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prowadzenie wybranych spotkań,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wspieranie aktywności uczestników,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zapraszanie innych prowadzących spotkania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(ekspertów z określonych dziedzin),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moderowanie forum dyskusyjnego na platformie internetowej,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zamieszczanie materiałów samokształceniowych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na platformie internetowej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B206483-B85D-BF43-9CBC-2D5BB0D50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20061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341567" y="2972932"/>
            <a:ext cx="9144000" cy="2387600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pl-PL" sz="3200" b="1" dirty="0">
                <a:latin typeface="+mn-lt"/>
              </a:rPr>
              <a:t>Formy pracy w ramach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sieci współpracy i samokształcenia </a:t>
            </a:r>
            <a:br>
              <a:rPr lang="pl-PL" sz="3200" b="1" dirty="0">
                <a:latin typeface="+mn-lt"/>
              </a:rPr>
            </a:br>
            <a:r>
              <a:rPr lang="pl-PL" sz="3200" b="1" dirty="0">
                <a:latin typeface="+mn-lt"/>
              </a:rPr>
              <a:t>wspierające samodzielną aktywność uczestników 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87684FC-D333-5B48-B31E-21D7EE00F54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929" y="1293850"/>
            <a:ext cx="4717661" cy="3358163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F3F1AA7E-73A9-B94B-B0C2-6F691054C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830536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309090"/>
            <a:ext cx="10649607" cy="4716197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l-PL" b="1" dirty="0"/>
              <a:t>Forum wymiany doświadczeń́ i dobrych praktyk </a:t>
            </a:r>
            <a:r>
              <a:rPr lang="pl-PL" dirty="0"/>
              <a:t>- rozbudowana prezentacja „dobrych praktyk” przez wybranych uczestników, wymiana „dobrych praktyk” w małych grupach i prezentacja podsumowania na forum, sesja plakatowa, dyskusja grupowa.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l-PL" b="1" dirty="0"/>
              <a:t>Zespołowe wypracowanie rozwiązań</a:t>
            </a:r>
            <a:r>
              <a:rPr lang="pl-PL" dirty="0"/>
              <a:t>́ - zdefiniowanie problemu, pogłębienie rozumienia i ewentualne przeformułowanie problemu, generowanie </a:t>
            </a:r>
            <a:br>
              <a:rPr lang="pl-PL" dirty="0"/>
            </a:br>
            <a:r>
              <a:rPr lang="pl-PL" dirty="0"/>
              <a:t>i  analiza rozwiązań, planowanie wdrożenia.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5EECC0B-0F1B-BB46-A629-13AF7E59D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569329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309090"/>
            <a:ext cx="10326963" cy="4716197"/>
          </a:xfrm>
        </p:spPr>
        <p:txBody>
          <a:bodyPr>
            <a:normAutofit/>
          </a:bodyPr>
          <a:lstStyle/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l-PL" b="1" dirty="0"/>
              <a:t>Action learning </a:t>
            </a:r>
            <a:r>
              <a:rPr lang="pl-PL" dirty="0"/>
              <a:t>– „uczenie poprzez działanie”, skupienie na konkretnym, autentycznym przykładzie pochodzącym z praktyki zawodowej, forma pracy wykorzystującą zadawanie pytań, pogłębioną refleksję i dialog.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</a:pPr>
            <a:r>
              <a:rPr lang="pl-PL" b="1" dirty="0"/>
              <a:t>Organizacja lekcji pokazowych </a:t>
            </a:r>
            <a:r>
              <a:rPr lang="pl-PL" dirty="0"/>
              <a:t>– symulacja, obserwacja sytuacji rzeczywistej. 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D6FBBD-7C74-F846-8DF2-D9F93E994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07983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900465"/>
            <a:ext cx="7327261" cy="1240604"/>
          </a:xfrm>
          <a:prstGeom prst="rect">
            <a:avLst/>
          </a:prstGeom>
        </p:spPr>
      </p:pic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4D9CCFDE-1182-1E48-99F0-115DAC8CB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284" y="1177245"/>
            <a:ext cx="10434419" cy="463521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Schemat tworzenia planu sieci</a:t>
            </a:r>
            <a:endParaRPr lang="pl-PL" dirty="0"/>
          </a:p>
          <a:p>
            <a:pPr marL="0" indent="0">
              <a:buNone/>
            </a:pPr>
            <a:endParaRPr lang="pl-PL" sz="1600" dirty="0"/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Wybór priorytetowych potrzeb rozwojowych.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Sformułowanie celów odpowiadających na zdiagnozowane potrzeby, określenie wskaźników ich osiągnięcia.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Zaplanowanie liczby i szczegółowych celów spotkań sieci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Wybranie formy prowadzenia każdego ze spotkań i określenie, które z nich wymagają zaangażowania zewnętrznego eksperta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Opracowanie harmonogramu pracy sieci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Zaplanowanie sposobów ewaluacji pracy sieci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sz="3200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BA3BCF77-4354-EB4E-8E10-76716AE1E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75070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655379" y="1909534"/>
            <a:ext cx="9144000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Zadania placówek </a:t>
            </a:r>
            <a:br>
              <a:rPr lang="pl-PL" b="1" dirty="0"/>
            </a:br>
            <a:r>
              <a:rPr lang="pl-PL" b="1" dirty="0"/>
              <a:t>doskonalenia nauczycieli</a:t>
            </a:r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36B0908-AB5E-CE4B-A9E1-9CA327FF3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8127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3" y="938073"/>
            <a:ext cx="10649607" cy="526440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b="1" dirty="0"/>
              <a:t>Prezentacja projektu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lnSpc>
                <a:spcPct val="160000"/>
              </a:lnSpc>
              <a:spcBef>
                <a:spcPts val="0"/>
              </a:spcBef>
              <a:buNone/>
            </a:pPr>
            <a:r>
              <a:rPr lang="pl-PL" sz="2600" b="1" dirty="0"/>
              <a:t>Cel szczegółowy </a:t>
            </a:r>
            <a:r>
              <a:rPr lang="pl-PL" sz="2600" dirty="0"/>
              <a:t>PO WER to poprawa funkcjonowania i zwiększenie wykorzystania systemu wspomagania szkół w zakresie rozwoju u uczniów kompetencji kluczowych i umiejętności uniwersalnych niezbędnych na rynku pracy obejmujących kompetencje: matematyczno-przyrodnicze, umiejętności posługiwania się językami obcymi (w tym język polski dla cudzoziemców i osób powracających do Polski oraz ich rodzin), ICT, umiejętność rozumienia, kreatywność, innowacyjność, przedsiębiorczość, krytyczne myślenie, rozwiązywanie problemów, umiejętność uczenia się, umiejętność pracy zespołowej w kontekście środowiska pracy, jak również nauczania eksperymentalnego oraz metod zindywidualizowanego podejścia do ucznia.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BD513B5-6A3F-4F47-AA50-6C1D45D3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5391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C924A1EE-7189-F84B-A6A8-3FDAF24981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379" y="2045679"/>
            <a:ext cx="9851983" cy="327002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BF2E8F7-6DFF-B540-9DE5-AA9183D36180}"/>
              </a:ext>
            </a:extLst>
          </p:cNvPr>
          <p:cNvSpPr txBox="1"/>
          <p:nvPr/>
        </p:nvSpPr>
        <p:spPr>
          <a:xfrm>
            <a:off x="1998921" y="3419079"/>
            <a:ext cx="210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BIBLIOTEKA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ECA4DA8-0046-584D-A6EB-A8538872A2BE}"/>
              </a:ext>
            </a:extLst>
          </p:cNvPr>
          <p:cNvSpPr txBox="1"/>
          <p:nvPr/>
        </p:nvSpPr>
        <p:spPr>
          <a:xfrm>
            <a:off x="8616204" y="3419079"/>
            <a:ext cx="210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/>
              <a:t>PORADNIA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AF6B2B4-9608-4744-B17D-764E08EA97FC}"/>
              </a:ext>
            </a:extLst>
          </p:cNvPr>
          <p:cNvSpPr txBox="1"/>
          <p:nvPr/>
        </p:nvSpPr>
        <p:spPr>
          <a:xfrm>
            <a:off x="5137442" y="3034358"/>
            <a:ext cx="24454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600" b="1" dirty="0"/>
              <a:t>OŚRODEK DOSKONALENIA NAUCZYCIELI</a:t>
            </a:r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164B26F9-2D21-2C45-9683-50311D8A5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28851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86056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000" b="1" dirty="0"/>
              <a:t>INSTYSTUCJE SYSTEMU WSPOMAGANIA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BD8F9D1-94D7-0041-8B8D-0A9C7DDBE0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8577" y="1232390"/>
            <a:ext cx="6848852" cy="4583196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8E0C84A-C24F-6742-8DA3-E61D56539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4208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280566"/>
            <a:ext cx="10649607" cy="45350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000" b="1" dirty="0"/>
              <a:t>Zadania placówek doskonalenia nauczycieli – akty prawne</a:t>
            </a:r>
          </a:p>
          <a:p>
            <a:pPr marL="0" indent="0" algn="ctr">
              <a:buNone/>
            </a:pP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dirty="0">
                <a:hlinkClick r:id="rId4"/>
              </a:rPr>
              <a:t>ROZPORZĄDZENIE MINISTRA EDUKACJI NARODOWEJ z dnia 1 lutego 2013 r. w sprawie szczegółowych zasad działania publicznych poradni psychologiczno-pedagogicznych, w tym publicznych poradni specjalistycznych </a:t>
            </a:r>
            <a:endParaRPr lang="pl-PL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dirty="0">
                <a:hlinkClick r:id="rId5"/>
              </a:rPr>
              <a:t>ROZPORZĄDZENIE MINISTRA EDUKACJI NARODOWEJ z dnia 28 lutego 2013 r. w sprawie szczegółowych zasad działania publicznych bibliotek pedagogicznych </a:t>
            </a:r>
            <a:endParaRPr lang="pl-PL" sz="2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dirty="0">
                <a:hlinkClick r:id="rId6"/>
              </a:rPr>
              <a:t>ROZPORZĄDZENIE MINISTRA EDUKACJI NARODOWEJ z dnia 29 września 2016r. w sprawie placówek doskonalenia nauczycieli </a:t>
            </a:r>
            <a:endParaRPr lang="pl-PL" sz="2000" dirty="0"/>
          </a:p>
          <a:p>
            <a:endParaRPr lang="pl-PL" sz="2000" dirty="0"/>
          </a:p>
          <a:p>
            <a:pPr marL="0" indent="0" algn="ctr">
              <a:buNone/>
            </a:pPr>
            <a:endParaRPr lang="pl-PL" sz="2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C7D84F-4C64-F94C-9E98-83E694E3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8945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144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/>
              <a:t>PORADNIE PSYCHOLOGICZNO – PEDAGOGICZNE</a:t>
            </a:r>
          </a:p>
          <a:p>
            <a:pPr marL="0" indent="0">
              <a:buNone/>
            </a:pPr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posiadają̨ wyspecjalizowaną kadrę̨ (psycholodzy, pedagodzy, logopedzi) </a:t>
            </a:r>
            <a:br>
              <a:rPr lang="pl-PL" dirty="0"/>
            </a:br>
            <a:r>
              <a:rPr lang="pl-PL" dirty="0"/>
              <a:t>z dużym doświadczeniem w wieloaspektowej pracy z dziećmi i rodziną.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wykorzystują̨ narzędzia umożliwiające prowadzenie pogłębionej diagnozy oraz zajęcia specjalistyczne</a:t>
            </a:r>
            <a:endParaRPr lang="pl-PL" sz="20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01933C-0FEE-5646-9FD6-5A86ECEE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77860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7360" y="1197232"/>
            <a:ext cx="10751288" cy="461835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l-PL" b="1" dirty="0"/>
              <a:t>PORADNIE PSYCHOLOGICZNO – PEDAGOGICZNE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pl-PL" b="1" dirty="0"/>
              <a:t>Zadania poradni: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l-PL" dirty="0"/>
              <a:t>diagnozowanie dzieci i młodzieży,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l-PL" dirty="0"/>
              <a:t>udzielanie dzieciom i młodzieży oraz rodzicom bezpośredniej pomocy psychologiczno-pedagogicznej 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l-PL" dirty="0"/>
              <a:t>realizowanie zadań́ profilaktycznych oraz wspierających wychowawczą i edukacyjną funkcję przedszkola, szkoły i placówki, w tym wspieranie nauczycieli w rozwiazywaniu problemów dydaktycznych i wychowawczych 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organizowanie i prowadzenie wspomagania przedszkoli, szkół i placówek w zakresie realizacji zadań́ dydaktycznych, wychowawczych i opiekuńczych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8844D9-5D7D-D04D-8004-C18E1154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62113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144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/>
              <a:t>BIBLIOTEKI PEDAGOGICZNE</a:t>
            </a:r>
          </a:p>
          <a:p>
            <a:pPr marL="0" indent="0">
              <a:buNone/>
            </a:pPr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Posiadają bogate zasoby: zbiory, kompetencje informacyjne, umiejętności w zakresie wykorzystywania nowych technologii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E3BECD0-C59E-6944-8F7B-3C5E86B87BC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264" y="3932211"/>
            <a:ext cx="2896445" cy="1552314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9BE1FF5-2A84-3845-B708-5BBC32BF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071198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144"/>
            <a:ext cx="10649607" cy="445844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/>
              <a:t>BIBLIOTEKI PEDAGOGICZNE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Zadania bibliotek: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gromadzenie zbiorów z zakresu pedagogiki, nauk pokrewnych, publikacji,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organizowanie i prowadzenie </a:t>
            </a:r>
            <a:r>
              <a:rPr lang="pl-PL" dirty="0" err="1"/>
              <a:t>działalności</a:t>
            </a:r>
            <a:r>
              <a:rPr lang="pl-PL" dirty="0"/>
              <a:t> edukacyjnej i kulturalnej, </a:t>
            </a:r>
            <a:br>
              <a:rPr lang="pl-PL" dirty="0"/>
            </a:br>
            <a:r>
              <a:rPr lang="pl-PL" dirty="0"/>
              <a:t>w </a:t>
            </a:r>
            <a:r>
              <a:rPr lang="pl-PL" dirty="0" err="1"/>
              <a:t>szczególności</a:t>
            </a:r>
            <a:r>
              <a:rPr lang="pl-PL" dirty="0"/>
              <a:t> </a:t>
            </a:r>
            <a:r>
              <a:rPr lang="pl-PL" dirty="0" err="1"/>
              <a:t>zajęc</a:t>
            </a:r>
            <a:r>
              <a:rPr lang="pl-PL" dirty="0"/>
              <a:t>́ edukacyjnych, lekcji bibliotecznych i </a:t>
            </a:r>
            <a:r>
              <a:rPr lang="pl-PL" dirty="0" err="1"/>
              <a:t>spotkan</a:t>
            </a:r>
            <a:r>
              <a:rPr lang="pl-PL" dirty="0"/>
              <a:t>́ autorskich,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prowadzenie działalności informacyjnej i bibliograficznej,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72F3A99-839B-9047-8A03-FB2958EA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9943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144"/>
            <a:ext cx="10649607" cy="445844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b="1" dirty="0"/>
              <a:t>BIBLIOTEKI PEDAGOGICZNE</a:t>
            </a:r>
          </a:p>
          <a:p>
            <a:pPr marL="0" indent="0">
              <a:buNone/>
            </a:pPr>
            <a:endParaRPr lang="pl-PL" sz="17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Zadania bibliotek cd.: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inspirowanie i promowanie edukacji czytelniczej i medialnej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prowadzenie działalności wydawniczej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organizowanie i prowadzenie wspomagania: szkół i placówek </a:t>
            </a:r>
            <a:br>
              <a:rPr lang="pl-PL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pl-PL" b="1" dirty="0">
                <a:solidFill>
                  <a:schemeClr val="accent5">
                    <a:lumMod val="75000"/>
                  </a:schemeClr>
                </a:solidFill>
              </a:rPr>
              <a:t>w wykorzystaniu technologii informacyjno-komunikacyjnej oraz bibliotek szkolnych w zakresie organizacji i zarządzania biblioteką szkolną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1DA23DC-D14F-D148-B7EE-902604B1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108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144"/>
            <a:ext cx="10649607" cy="41273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/>
              <a:t>OŚRODKI DOSKONALENIA NAUCZYCIELI</a:t>
            </a:r>
          </a:p>
          <a:p>
            <a:pPr marL="0" indent="0">
              <a:buNone/>
            </a:pPr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Posiadają̨ wykwalifikowanych pracowników w zakresie wspierania szkół i szkoleń́ (nauczyciele konsultancie, specjaliści, doradcy metodyczni), bazę lokalową i techniczną, zasoby biblioteczne, wyposażone pracownie tematyczne itp.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C1182CB-C6FD-8D4B-AA1C-6E1DEC812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76798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144"/>
            <a:ext cx="10649607" cy="44584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/>
              <a:t>OŚRODKI DOSKONALENIA NAUCZYCIELI</a:t>
            </a:r>
          </a:p>
          <a:p>
            <a:pPr marL="0" indent="0">
              <a:buNone/>
            </a:pPr>
            <a:endParaRPr lang="pl-PL" sz="17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Zadania placówek doskonalenia nauczycieli:</a:t>
            </a:r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organizowanie i prowadzenie doskonalenia zawodowego nauczycieli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organizowanie i prowadzenie doskonalenia zawodowego dyrektorów szkół i placówek w zakresie zarzadzania oświatą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realizacja innych zadania z zakresu doskonalenia zawodowego nauczycieli zleconych przez organ prowadzący. </a:t>
            </a:r>
          </a:p>
          <a:p>
            <a:endParaRPr lang="pl-PL" dirty="0"/>
          </a:p>
          <a:p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F632D86-17E5-A741-9327-1E1C2081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9728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199" y="1090817"/>
            <a:ext cx="10649607" cy="487906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b="1" dirty="0"/>
              <a:t>Prezentacja projektu</a:t>
            </a:r>
          </a:p>
          <a:p>
            <a:pPr marL="0" indent="0">
              <a:buNone/>
            </a:pPr>
            <a:endParaRPr lang="pl-PL" dirty="0"/>
          </a:p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dirty="0"/>
              <a:t>Grupę docelową stanowią osoby będące:</a:t>
            </a:r>
          </a:p>
          <a:p>
            <a:pPr marL="514338" indent="-514338" algn="just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pracownikami publicznych i niepublicznych placówek doskonalenia nauczycieli,</a:t>
            </a:r>
          </a:p>
          <a:p>
            <a:pPr marL="514338" indent="-514338" algn="just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pracownikami publicznych i niepublicznych poradni psychologiczno-pedagogicznych,</a:t>
            </a:r>
          </a:p>
          <a:p>
            <a:pPr marL="514338" indent="-514338" algn="just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pracownikami bibliotek pedagogicznych,</a:t>
            </a:r>
          </a:p>
          <a:p>
            <a:pPr marL="514338" indent="-514338" algn="just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doradcami metodycznymi,</a:t>
            </a:r>
          </a:p>
          <a:p>
            <a:pPr marL="514338" indent="-514338" algn="just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pl-PL" dirty="0"/>
              <a:t>indywidualnymi specjalistami i trenerami - osobami świadczącymi usługi szkoleniowe </a:t>
            </a:r>
            <a:br>
              <a:rPr lang="pl-PL" dirty="0"/>
            </a:br>
            <a:r>
              <a:rPr lang="pl-PL" dirty="0"/>
              <a:t>i doradcze w obszarze oświaty, mającymi potwierdzoną współpracę z co najmniej jedną z ww. instytucji systemu wspomagania.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9808734-057B-4E4A-8C68-E8DEDBFB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43383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357144"/>
            <a:ext cx="10649607" cy="44584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b="1" dirty="0"/>
              <a:t>OŚRODKI DOSKONALENIA NAUCZYCIELI</a:t>
            </a:r>
          </a:p>
          <a:p>
            <a:pPr marL="0" indent="0">
              <a:buNone/>
            </a:pPr>
            <a:endParaRPr lang="pl-PL" sz="17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400" b="1" dirty="0"/>
              <a:t>Publiczne placówki doskonalenia realizują̨ zadania obowiązkowe w szczególności przez: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organizowanie i prowadzenie wspomagania szkół i placówek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400" b="1" dirty="0">
                <a:solidFill>
                  <a:schemeClr val="accent5">
                    <a:lumMod val="75000"/>
                  </a:schemeClr>
                </a:solidFill>
              </a:rPr>
              <a:t>organizowanie i prowadzenie sieci współpracy i samokształcenia dla nauczycieli oraz dyrektorów</a:t>
            </a:r>
            <a:r>
              <a:rPr lang="pl-PL" sz="2400" dirty="0"/>
              <a:t> szkół i placówek, którzy w zorganizowany sposób współpracują̨ ze sobą̨ w celu doskonalenia swojej pracy, w szczególności poprzez wymianę̨ doświadczeń́ 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endParaRPr lang="pl-PL" dirty="0"/>
          </a:p>
          <a:p>
            <a:endParaRPr lang="pl-PL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6B0D713-AEDF-F144-9F98-D2F642DEB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61874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979814"/>
            <a:ext cx="10649607" cy="278044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b="1" dirty="0">
                <a:hlinkClick r:id="rId4"/>
              </a:rPr>
              <a:t>Rozporządzenie Ministra Edukacji Narodowej </a:t>
            </a:r>
            <a:br>
              <a:rPr lang="pl-PL" sz="3600" b="1" dirty="0">
                <a:hlinkClick r:id="rId4"/>
              </a:rPr>
            </a:br>
            <a:r>
              <a:rPr lang="pl-PL" sz="3600" b="1" dirty="0">
                <a:hlinkClick r:id="rId4"/>
              </a:rPr>
              <a:t>z dnia 11 sierpnia 2017 r. </a:t>
            </a:r>
            <a:br>
              <a:rPr lang="pl-PL" sz="3600" b="1" dirty="0">
                <a:hlinkClick r:id="rId4"/>
              </a:rPr>
            </a:br>
            <a:r>
              <a:rPr lang="pl-PL" sz="3600" b="1" dirty="0">
                <a:hlinkClick r:id="rId4"/>
              </a:rPr>
              <a:t>w sprawie wymagań wobec szkół i placówek</a:t>
            </a:r>
            <a:endParaRPr lang="pl-PL" sz="3600" b="1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ED73BED-D252-3546-9788-076E3F480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693560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114097"/>
            <a:ext cx="10649607" cy="2108093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dirty="0"/>
              <a:t>Skąd osoby wspierające szkołę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dirty="0"/>
              <a:t>mogą czerpać informacje do diagnozy?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77248A6E-8049-6B49-B2B6-C2FB3EA087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1497" y="3222190"/>
            <a:ext cx="3360903" cy="2221347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5F96310-39FD-8A40-8F66-D17825D81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999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4000" dirty="0"/>
              <a:t>Sprawozdania z ewaluacji </a:t>
            </a:r>
          </a:p>
          <a:p>
            <a:pPr marL="0" indent="0" algn="ctr">
              <a:buNone/>
            </a:pPr>
            <a:endParaRPr lang="pl-PL" sz="4000" dirty="0"/>
          </a:p>
          <a:p>
            <a:pPr marL="0" indent="0" algn="ctr">
              <a:buNone/>
            </a:pPr>
            <a:r>
              <a:rPr lang="pl-PL" sz="4000" b="1" dirty="0"/>
              <a:t>analiza przypadku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C71BE6B-A64B-4D44-99E8-B11D3908A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29970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44701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800" b="1" dirty="0"/>
              <a:t>Jakie jest zadanie ...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4000" dirty="0"/>
              <a:t>(</a:t>
            </a:r>
            <a:r>
              <a:rPr lang="pl-PL" sz="4000" i="1" dirty="0"/>
              <a:t>specjalisty ds. wspomagania, eksperta, dyrektora, nauczycieli, innych pracowników szkoły)</a:t>
            </a:r>
            <a:r>
              <a:rPr lang="pl-PL" sz="4000" dirty="0"/>
              <a:t> </a:t>
            </a:r>
            <a:br>
              <a:rPr lang="pl-PL" sz="4000" dirty="0"/>
            </a:br>
            <a:r>
              <a:rPr lang="pl-PL" sz="4000" b="1" dirty="0"/>
              <a:t>w procesie wspomagania szkoły?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4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200" dirty="0"/>
              <a:t>Wędrujące plakaty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8411F9B-DF4F-9443-84FB-E30DDE5C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144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92556"/>
            <a:ext cx="10649607" cy="45350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GŁÓWNE ZADANIA ZEWNĘTRZNEGO SPECJALISTY DS. WSPOMAGANIA TO: </a:t>
            </a:r>
            <a:endParaRPr lang="pl-PL" sz="20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pomoc</a:t>
            </a:r>
            <a:r>
              <a:rPr lang="pl-PL" sz="2200" dirty="0"/>
              <a:t> dyrektorowi i radzie pedagogicznej </a:t>
            </a:r>
            <a:r>
              <a:rPr lang="pl-PL" sz="2200" b="1" dirty="0"/>
              <a:t>w diagnozowaniu potrzeb</a:t>
            </a:r>
            <a:r>
              <a:rPr lang="pl-PL" sz="2200" dirty="0"/>
              <a:t> szkoły </a:t>
            </a:r>
            <a:br>
              <a:rPr lang="pl-PL" sz="2200" dirty="0"/>
            </a:br>
            <a:r>
              <a:rPr lang="pl-PL" sz="2200" dirty="0"/>
              <a:t>i formułowaniu celów wynikających z rozpoznanych potrzeb;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wsparcie</a:t>
            </a:r>
            <a:r>
              <a:rPr lang="pl-PL" sz="2200" dirty="0"/>
              <a:t> szkoły </a:t>
            </a:r>
            <a:r>
              <a:rPr lang="pl-PL" sz="2200" b="1" dirty="0"/>
              <a:t>w przygotowaniu </a:t>
            </a:r>
            <a:r>
              <a:rPr lang="pl-PL" sz="2200" dirty="0"/>
              <a:t>„szytego na miarę” </a:t>
            </a:r>
            <a:r>
              <a:rPr lang="pl-PL" sz="2200" b="1" dirty="0"/>
              <a:t>rocznego planu wspomagania</a:t>
            </a:r>
            <a:r>
              <a:rPr lang="pl-PL" sz="2200" dirty="0"/>
              <a:t>, ściśle odpowiadającego potrzebom szkoły;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pomoc w definiowaniu zadań́ </a:t>
            </a:r>
            <a:r>
              <a:rPr lang="pl-PL" sz="2200" dirty="0"/>
              <a:t>osób korzystających ze wspomagania,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wsparcie</a:t>
            </a:r>
            <a:r>
              <a:rPr lang="pl-PL" sz="2200" dirty="0"/>
              <a:t> przy zapewnianiu </a:t>
            </a:r>
            <a:r>
              <a:rPr lang="pl-PL" sz="2200" b="1" dirty="0"/>
              <a:t>obiegu informacji</a:t>
            </a:r>
            <a:r>
              <a:rPr lang="pl-PL" sz="2200" dirty="0"/>
              <a:t>;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pozyskanie zewnętrznych ekspertów</a:t>
            </a:r>
            <a:r>
              <a:rPr lang="pl-PL" sz="2200" dirty="0"/>
              <a:t>/specjalistów (jeśli istnieje taka potrzeba);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C377BE9-FDD8-B34F-860C-AC0BA56E1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944302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14097"/>
            <a:ext cx="10649607" cy="4613479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200" b="1" dirty="0">
                <a:solidFill>
                  <a:schemeClr val="accent2">
                    <a:lumMod val="75000"/>
                  </a:schemeClr>
                </a:solidFill>
              </a:rPr>
              <a:t>GŁÓWNE ZADANIA ZEWNĘTRZNEGO SPECJALISTY DS. WSPOMAGANIA cd..</a:t>
            </a:r>
            <a:endParaRPr lang="pl-PL" sz="2200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monitorowanie</a:t>
            </a:r>
            <a:r>
              <a:rPr lang="pl-PL" sz="2200" dirty="0"/>
              <a:t> przebiegu </a:t>
            </a:r>
            <a:r>
              <a:rPr lang="pl-PL" sz="2200" b="1" dirty="0"/>
              <a:t>realizacji planu wspomagania</a:t>
            </a:r>
            <a:r>
              <a:rPr lang="pl-PL" sz="2200" dirty="0"/>
              <a:t>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reagowanie na </a:t>
            </a:r>
            <a:r>
              <a:rPr lang="pl-PL" sz="2200" dirty="0" err="1"/>
              <a:t>pojawiające</a:t>
            </a:r>
            <a:r>
              <a:rPr lang="pl-PL" sz="2200" dirty="0"/>
              <a:t> </a:t>
            </a:r>
            <a:r>
              <a:rPr lang="pl-PL" sz="2200" dirty="0" err="1"/>
              <a:t>sie</a:t>
            </a:r>
            <a:r>
              <a:rPr lang="pl-PL" sz="2200" dirty="0"/>
              <a:t>̨ </a:t>
            </a:r>
            <a:r>
              <a:rPr lang="pl-PL" sz="2200" b="1" dirty="0" err="1"/>
              <a:t>trudności</a:t>
            </a:r>
            <a:r>
              <a:rPr lang="pl-PL" sz="2200" b="1" dirty="0"/>
              <a:t>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wspieranie dyrektora </a:t>
            </a:r>
            <a:r>
              <a:rPr lang="pl-PL" sz="2200" dirty="0"/>
              <a:t>szkoły </a:t>
            </a:r>
            <a:r>
              <a:rPr lang="pl-PL" sz="2200" b="1" dirty="0"/>
              <a:t>w podejmowaniu przez nauczycieli </a:t>
            </a:r>
            <a:r>
              <a:rPr lang="pl-PL" sz="2200" dirty="0"/>
              <a:t>rzeczywistych </a:t>
            </a:r>
            <a:r>
              <a:rPr lang="pl-PL" sz="2200" b="1" dirty="0" err="1"/>
              <a:t>działan</a:t>
            </a:r>
            <a:r>
              <a:rPr lang="pl-PL" sz="2200" b="1" dirty="0"/>
              <a:t>́</a:t>
            </a:r>
            <a:r>
              <a:rPr lang="pl-PL" sz="2200" dirty="0"/>
              <a:t>, </a:t>
            </a:r>
            <a:r>
              <a:rPr lang="pl-PL" sz="2200" dirty="0" err="1"/>
              <a:t>dzięki</a:t>
            </a:r>
            <a:r>
              <a:rPr lang="pl-PL" sz="2200" dirty="0"/>
              <a:t> którym zajdzie w szkole trwała zmiana,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 err="1"/>
              <a:t>zarządzanie</a:t>
            </a:r>
            <a:r>
              <a:rPr lang="pl-PL" sz="2200" b="1" dirty="0"/>
              <a:t> relacja</a:t>
            </a:r>
            <a:r>
              <a:rPr lang="pl-PL" sz="2200" dirty="0"/>
              <a:t>̨ ze szkołą,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dokumentowanie przebiegu </a:t>
            </a:r>
            <a:r>
              <a:rPr lang="pl-PL" sz="2200" dirty="0"/>
              <a:t>działań́,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200" b="1" dirty="0"/>
              <a:t>przygotowanie sprawozdania </a:t>
            </a:r>
            <a:r>
              <a:rPr lang="pl-PL" sz="2200" dirty="0"/>
              <a:t>z przebiegu realizacji planu wspomagania. 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C40991-34F3-D34B-9E56-39F22A0F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79475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92556"/>
            <a:ext cx="10649607" cy="45350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GŁÓWNE ZADANIA DYREKTORA SZKOŁY: 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pl-PL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inicjowanie procesu wspomagania </a:t>
            </a:r>
            <a:r>
              <a:rPr lang="pl-PL" sz="2200" dirty="0"/>
              <a:t>działań́ rozwojowych szkoły; 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ustalanie sposobów</a:t>
            </a:r>
            <a:r>
              <a:rPr lang="pl-PL" sz="2200" dirty="0"/>
              <a:t> jego </a:t>
            </a:r>
            <a:r>
              <a:rPr lang="pl-PL" sz="2200" b="1" dirty="0"/>
              <a:t>organizacji </a:t>
            </a:r>
            <a:r>
              <a:rPr lang="pl-PL" sz="2200" dirty="0"/>
              <a:t>np. przez powoływanie zespołu odpowiedzialnego za przeprowadzenie diagnozy pracy szkoły,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współpraca ze specjalista</a:t>
            </a:r>
            <a:r>
              <a:rPr lang="pl-PL" sz="2200" dirty="0"/>
              <a:t>̨ ds. wspomagania,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motywowanie</a:t>
            </a:r>
            <a:r>
              <a:rPr lang="pl-PL" sz="2200" dirty="0"/>
              <a:t> nauczycieli do aktywnego udziału,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uczestniczenie</a:t>
            </a:r>
            <a:r>
              <a:rPr lang="pl-PL" sz="2200" dirty="0"/>
              <a:t> </a:t>
            </a:r>
            <a:r>
              <a:rPr lang="pl-PL" sz="2200" b="1" dirty="0"/>
              <a:t>w</a:t>
            </a:r>
            <a:r>
              <a:rPr lang="pl-PL" sz="2200" dirty="0"/>
              <a:t> wybranych </a:t>
            </a:r>
            <a:r>
              <a:rPr lang="pl-PL" sz="2200" b="1" dirty="0"/>
              <a:t>spotkaniach</a:t>
            </a:r>
            <a:r>
              <a:rPr lang="pl-PL" sz="2200" dirty="0"/>
              <a:t>, konsultacjach i warsztatach, </a:t>
            </a:r>
            <a:br>
              <a:rPr lang="pl-PL" sz="2200" dirty="0"/>
            </a:br>
            <a:endParaRPr lang="pl-PL" sz="2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3981671-B0C9-4944-AB96-38813384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21948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92556"/>
            <a:ext cx="10649607" cy="45350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GŁÓWNE ZADANIA DYREKTORA SZKOŁY CD..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pl-PL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monitorowanie przebiegu działań́</a:t>
            </a:r>
            <a:r>
              <a:rPr lang="pl-PL" sz="2200" dirty="0"/>
              <a:t>, jak i wdrażanie nowych rozwiązań́ do praktyki szkolnej,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upowszechnianie rezultatów </a:t>
            </a:r>
            <a:r>
              <a:rPr lang="pl-PL" sz="2200" dirty="0"/>
              <a:t>procesu wspomagania;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ocena</a:t>
            </a:r>
            <a:r>
              <a:rPr lang="pl-PL" sz="2200" dirty="0"/>
              <a:t> prowadzonych </a:t>
            </a:r>
            <a:r>
              <a:rPr lang="pl-PL" sz="2200" b="1" dirty="0"/>
              <a:t>działań́ </a:t>
            </a:r>
            <a:r>
              <a:rPr lang="pl-PL" sz="2200" dirty="0"/>
              <a:t>rozwojowych,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zapewnienie</a:t>
            </a:r>
            <a:r>
              <a:rPr lang="pl-PL" sz="2200" dirty="0"/>
              <a:t> odpowiednich </a:t>
            </a:r>
            <a:r>
              <a:rPr lang="pl-PL" sz="2200" b="1" dirty="0"/>
              <a:t>warunków do realizacji </a:t>
            </a:r>
            <a:r>
              <a:rPr lang="pl-PL" sz="2200" dirty="0"/>
              <a:t>działań́ m.in. udostępnianie zasobów </a:t>
            </a:r>
            <a:r>
              <a:rPr lang="pl-PL" sz="2200" dirty="0" err="1"/>
              <a:t>organizacjno</a:t>
            </a:r>
            <a:r>
              <a:rPr lang="pl-PL" sz="2200" dirty="0"/>
              <a:t>-technicznych placówki. </a:t>
            </a:r>
            <a:br>
              <a:rPr lang="pl-PL" sz="2200" dirty="0"/>
            </a:br>
            <a:endParaRPr lang="pl-PL" sz="2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D9F852B-7DD0-C548-A4BF-BEBB70B83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19476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92556"/>
            <a:ext cx="10649607" cy="45350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GŁÓWNE ZADANIA EKSPERTÓW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endParaRPr lang="pl-PL" sz="10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200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przygotowanie </a:t>
            </a:r>
            <a:r>
              <a:rPr lang="pl-PL" sz="2200" dirty="0"/>
              <a:t>i </a:t>
            </a:r>
            <a:r>
              <a:rPr lang="pl-PL" sz="2200" b="1" dirty="0"/>
              <a:t>przeprowadzenie</a:t>
            </a:r>
            <a:r>
              <a:rPr lang="pl-PL" sz="2200" dirty="0"/>
              <a:t> dostosowanych do potrzeb szkoły warsztatów i/lub innych </a:t>
            </a:r>
            <a:r>
              <a:rPr lang="pl-PL" sz="2200" b="1" dirty="0"/>
              <a:t>zaplanowanych form doskonalenia </a:t>
            </a:r>
            <a:r>
              <a:rPr lang="pl-PL" sz="2200" dirty="0"/>
              <a:t>zawodowego dla nauczycieli (konsultacji, wykładów itd.).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dirty="0"/>
              <a:t>ścisła </a:t>
            </a:r>
            <a:r>
              <a:rPr lang="pl-PL" sz="2200" b="1" dirty="0"/>
              <a:t>współpraca ze specjalistą </a:t>
            </a:r>
            <a:r>
              <a:rPr lang="pl-PL" sz="2200" dirty="0"/>
              <a:t>ds. wspomagania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br>
              <a:rPr lang="pl-PL" sz="2200" dirty="0"/>
            </a:br>
            <a:endParaRPr lang="pl-PL" sz="2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5ABA0B7-2C4A-454F-8D8C-B0DF2937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79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3872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b="1" dirty="0"/>
              <a:t>Prezentacja projektu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/>
              <a:t>Projekt zakłada wdrożenie programów szkoleniowo-doradczych wraz z obudową metodyczną, wypracowanych w ramach projektu pozakonkursowego ORE. Ma to na celu zwiększenie skuteczności działań pracowników systemu wspomagania i trenerów w zakresie kształcenia u uczniów kompetencji kluczowych. Dzięki zaplanowanym w projekcie działaniom szkoły i placówki otrzymają wsparcie doradcze udzielane przez uczestników projektu. Zainicjowane działania prorozwojowe posłużą uczeniu się pracowników systemu wspomagania pracy szkoły i trenerów od siebie nawzajem i na przykładach dobrych praktyk.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67C3692-F071-1842-BCDE-7C365AB40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23272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192556"/>
            <a:ext cx="10649607" cy="4535020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000" b="1" dirty="0">
                <a:solidFill>
                  <a:schemeClr val="accent2">
                    <a:lumMod val="75000"/>
                  </a:schemeClr>
                </a:solidFill>
              </a:rPr>
              <a:t>GŁÓWNE ZADANIA NAUCZYCIELI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udział w spotkaniu rady pedagogicznej </a:t>
            </a:r>
            <a:r>
              <a:rPr lang="pl-PL" sz="2200" dirty="0"/>
              <a:t>ze specjalistą ds. wspomagania,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określenie obszaru rozwoju </a:t>
            </a:r>
            <a:r>
              <a:rPr lang="pl-PL" sz="2200" dirty="0"/>
              <a:t>szkoły, </a:t>
            </a:r>
            <a:r>
              <a:rPr lang="pl-PL" sz="2200" b="1" dirty="0"/>
              <a:t>wyznaczenie celów</a:t>
            </a:r>
            <a:r>
              <a:rPr lang="pl-PL" sz="2200" dirty="0"/>
              <a:t>, </a:t>
            </a:r>
            <a:r>
              <a:rPr lang="pl-PL" sz="2200" b="1" dirty="0"/>
              <a:t>przygotowanie </a:t>
            </a:r>
            <a:r>
              <a:rPr lang="pl-PL" sz="2200" dirty="0"/>
              <a:t>wspólnie ze specjalistą ds. wspomagania </a:t>
            </a:r>
            <a:r>
              <a:rPr lang="pl-PL" sz="2200" b="1" dirty="0"/>
              <a:t>rocznego planu wspomagania,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udział w zaplanowanych formach dosko</a:t>
            </a:r>
            <a:r>
              <a:rPr lang="pl-PL" sz="2200" dirty="0"/>
              <a:t>nalenia w tym konsultacjach grupowych i indywidualnych,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b="1" dirty="0"/>
              <a:t>dzielenie się</a:t>
            </a:r>
            <a:r>
              <a:rPr lang="pl-PL" sz="2200" dirty="0"/>
              <a:t> wypracowanymi materiałami i wiedzą z innymi,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200" dirty="0"/>
              <a:t>aktywny </a:t>
            </a:r>
            <a:r>
              <a:rPr lang="pl-PL" sz="2200" b="1" dirty="0"/>
              <a:t>udział w sieciach współpracy.</a:t>
            </a:r>
            <a:endParaRPr lang="pl-PL" sz="2400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br>
              <a:rPr lang="pl-PL" sz="2200" dirty="0"/>
            </a:br>
            <a:endParaRPr lang="pl-PL" sz="22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09F34BB-8F89-994A-9DAE-9CCF72F7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98335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dirty="0"/>
              <a:t>W naszym projekcie zadaniem specjalisty ds. wspomagania będzie wsparcie trzech placówek, które obejmuje: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pomoc w diagnozowaniu potrzeb szkoły lub placówki,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ustalenie sposobów działania prowadzących do zaspokojenia potrzeb </a:t>
            </a:r>
            <a:br>
              <a:rPr lang="pl-PL" dirty="0"/>
            </a:br>
            <a:r>
              <a:rPr lang="pl-PL" dirty="0"/>
              <a:t>szkoły lub placówki,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zaplanowanie form wspomagania i ich realizację,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dirty="0"/>
              <a:t>wspólną ocenę efektów i opracowanie wniosków z realizacji </a:t>
            </a:r>
            <a:br>
              <a:rPr lang="pl-PL" dirty="0"/>
            </a:br>
            <a:r>
              <a:rPr lang="pl-PL" dirty="0"/>
              <a:t>zaplanowanych form wspomagania. </a:t>
            </a:r>
          </a:p>
          <a:p>
            <a:pPr marL="0" indent="0">
              <a:buNone/>
            </a:pPr>
            <a:endParaRPr lang="pl-PL" dirty="0"/>
          </a:p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D1F1E6-E6E9-FD44-8F7A-C17F9B946A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223039" y="2578608"/>
            <a:ext cx="1901951" cy="190195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F6A09CF-FE8C-EA43-BCEB-A7FABBDC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53261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119" y="63113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43628"/>
            <a:ext cx="9144000" cy="2387600"/>
          </a:xfrm>
        </p:spPr>
        <p:txBody>
          <a:bodyPr/>
          <a:lstStyle/>
          <a:p>
            <a:r>
              <a:rPr lang="pl-PL" dirty="0"/>
              <a:t>MODUŁ II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23303"/>
            <a:ext cx="9144000" cy="1655762"/>
          </a:xfrm>
        </p:spPr>
        <p:txBody>
          <a:bodyPr/>
          <a:lstStyle/>
          <a:p>
            <a:r>
              <a:rPr lang="pl-PL" b="1" dirty="0"/>
              <a:t>Rozwój kompetencji kluczowych w procesie edukacji</a:t>
            </a:r>
            <a:endParaRPr lang="pl-PL" dirty="0"/>
          </a:p>
        </p:txBody>
      </p:sp>
      <p:sp>
        <p:nvSpPr>
          <p:cNvPr id="5" name="Tytuł 1"/>
          <p:cNvSpPr txBox="1">
            <a:spLocks/>
          </p:cNvSpPr>
          <p:nvPr/>
        </p:nvSpPr>
        <p:spPr>
          <a:xfrm>
            <a:off x="838201" y="1"/>
            <a:ext cx="10481441" cy="11140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E0546D1-C3E4-8C41-B453-16DADE5E1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28593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58368" y="1114097"/>
            <a:ext cx="10745357" cy="4535020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000" dirty="0"/>
              <a:t>Społeczne i cywilizacyjne przyczyny ustanowienia kompetencji kluczowych jako istotnych w procesie uczenia się̨ przez całe życie: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pl-PL" sz="2000" dirty="0"/>
              <a:t>rosnąca globalizacja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pl-PL" sz="2000" dirty="0"/>
              <a:t>gospodarka oparta na wiedzy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pl-PL" sz="2000" dirty="0"/>
              <a:t>promowania uczenia się̨ języków,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pl-PL" sz="2000" dirty="0"/>
              <a:t>rozwijanie przedsiębiorczości </a:t>
            </a:r>
          </a:p>
          <a:p>
            <a:pPr lvl="0">
              <a:lnSpc>
                <a:spcPct val="170000"/>
              </a:lnSpc>
              <a:spcBef>
                <a:spcPts val="0"/>
              </a:spcBef>
            </a:pPr>
            <a:r>
              <a:rPr lang="pl-PL" sz="2000" dirty="0"/>
              <a:t>potrzeba rozwinięcia uczenia się̨ przez całe życie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sz="2000" dirty="0"/>
              <a:t>umiejętności przydatne w społeczeństwie wiedzy pozwalające na elastyczne dostosowywanie się do zmian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64928708-0E09-FB4D-94F9-7B2136972B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8899" y="2433281"/>
            <a:ext cx="1989929" cy="1896651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9750171-14BE-884B-8A5F-03AA1BAB1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8992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658774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4400" b="1" dirty="0"/>
              <a:t>Kompetencje kluczowe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F0D4B97-6826-184A-8CA9-06CCB8B43E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2962" y="2999231"/>
            <a:ext cx="3946094" cy="2201181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610A69-AB44-DE44-A5B3-3130CBD4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436004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701191"/>
            <a:ext cx="10649607" cy="3181706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b="1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Zalecenia Parlamentu Europejskiego i Rady </a:t>
            </a:r>
            <a:br>
              <a:rPr lang="pl-PL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w sprawie kompetencji kluczowych w procesie </a:t>
            </a:r>
            <a:br>
              <a:rPr lang="pl-PL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</a:br>
            <a:r>
              <a:rPr lang="pl-PL" b="1" dirty="0">
                <a:solidFill>
                  <a:schemeClr val="accent1">
                    <a:lumMod val="75000"/>
                  </a:schemeClr>
                </a:solidFill>
                <a:hlinkClick r:id="rId4"/>
              </a:rPr>
              <a:t>uczenia się przez całe życie.</a:t>
            </a: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513B2E8-2B8D-264C-B0EA-696D98DE3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20451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805537"/>
            <a:ext cx="10649607" cy="4127381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Różnice w nazewnictwie kompetencji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br>
              <a:rPr lang="pl-PL" b="1" dirty="0">
                <a:solidFill>
                  <a:schemeClr val="accent1">
                    <a:lumMod val="75000"/>
                  </a:schemeClr>
                </a:solidFill>
              </a:rPr>
            </a:br>
            <a:endParaRPr lang="pl-PL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CA2D41FF-EFE2-D34D-AB6A-8728B8F4F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82705"/>
              </p:ext>
            </p:extLst>
          </p:nvPr>
        </p:nvGraphicFramePr>
        <p:xfrm>
          <a:off x="180469" y="1559267"/>
          <a:ext cx="11649456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1963">
                  <a:extLst>
                    <a:ext uri="{9D8B030D-6E8A-4147-A177-3AD203B41FA5}">
                      <a16:colId xmlns:a16="http://schemas.microsoft.com/office/drawing/2014/main" val="1264572544"/>
                    </a:ext>
                  </a:extLst>
                </a:gridCol>
                <a:gridCol w="6087493">
                  <a:extLst>
                    <a:ext uri="{9D8B030D-6E8A-4147-A177-3AD203B41FA5}">
                      <a16:colId xmlns:a16="http://schemas.microsoft.com/office/drawing/2014/main" val="14708437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ZALECENIE PARLAMENTU EUROPEJSKIEGO I RADY</a:t>
                      </a:r>
                      <a:br>
                        <a:rPr lang="pl-PL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dnia 18 grudnia 2006</a:t>
                      </a:r>
                      <a:endParaRPr lang="pl-P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ZALECENIE RADY</a:t>
                      </a:r>
                      <a:br>
                        <a:rPr lang="pl-PL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8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dnia 22 maja 2018</a:t>
                      </a:r>
                      <a:endParaRPr lang="pl-PL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427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porozumiewanie się w języku ojczystym 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w zakresie rozumienia i tworzenia informacji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95425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2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porozumiewanie się̨ w językach obcych 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2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w zakresie wielojęzyczności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41278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3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matematyczne i podstawowe kompetencje naukowo-techniczne 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3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matematyczne oraz kompetencje w zakresie nauk przyrodniczych, technologii i inżynierii 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45101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4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informatyczne 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4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cyfrowe 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474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5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umiejętność uczenia się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5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osobiste, społeczne i w zakresie umiejętności uczenia się̨ 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8356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6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społeczne i obywatelskie 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6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obywatelskie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1184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7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inicjatywność i przedsiębiorczość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7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w zakresie przedsiębiorczości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9117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 startAt="8"/>
                        <a:tabLst/>
                        <a:defRPr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świadomość i ekspresja kulturalna </a:t>
                      </a:r>
                      <a:endParaRPr lang="pl-PL" sz="1700" dirty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 startAt="8"/>
                      </a:pPr>
                      <a:r>
                        <a:rPr lang="pl-PL" sz="1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kompetencje w zakresie świadomości i ekspresji kulturalnej </a:t>
                      </a:r>
                      <a:endParaRPr lang="pl-PL" sz="17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1918356"/>
                  </a:ext>
                </a:extLst>
              </a:tr>
            </a:tbl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32A61C0-65B1-DE4E-986A-04B276E07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9692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026084"/>
            <a:ext cx="10649607" cy="470149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dirty="0"/>
              <a:t>Czym są kompetencje kluczowe?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dirty="0"/>
              <a:t>Jaka jest nazwa i definicja analizowanej kompetencji? 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600" dirty="0"/>
              <a:t>Na jakich przedmiotach powinna być kształtowana dana kompetencja?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000" dirty="0"/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endParaRPr lang="pl-PL" sz="1000" dirty="0"/>
          </a:p>
          <a:p>
            <a:pPr marL="0" indent="0" algn="ctr">
              <a:buNone/>
            </a:pPr>
            <a:r>
              <a:rPr lang="pl-PL" sz="2400" dirty="0"/>
              <a:t>Analiza dokumentów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07CB172-8769-E14F-90F5-DCAC5F1E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94556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53502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4600" b="1" dirty="0"/>
              <a:t>Kompetencje </a:t>
            </a:r>
          </a:p>
          <a:p>
            <a:pPr marL="0" indent="0" algn="ctr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4600" b="1" dirty="0"/>
              <a:t>to wiedza, umiejętności i postawy</a:t>
            </a:r>
          </a:p>
          <a:p>
            <a:pPr marL="0" indent="0" algn="ctr">
              <a:buNone/>
            </a:pPr>
            <a:endParaRPr lang="pl-PL" sz="4000" b="1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dirty="0"/>
              <a:t>Ćwiczenie w grupach</a:t>
            </a:r>
          </a:p>
          <a:p>
            <a:pPr marL="0" indent="0" algn="ctr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E7F166D0-8F57-4A46-8A45-709F15E25D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6828" y="3084975"/>
            <a:ext cx="3832352" cy="1916176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8F1AE55-B1D6-0048-9A99-14BD3F29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36599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695350"/>
            <a:ext cx="10649607" cy="412738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endParaRPr lang="pl-PL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/>
              <a:t>Jak można kształtować kompetencje kluczowe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pl-PL" sz="3600" b="1" dirty="0"/>
              <a:t>na różnych przedmiotach?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CA1A28E-1C65-574B-A195-BAA4DD2EB8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876" y="3438144"/>
            <a:ext cx="1810516" cy="1810516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64BAC02-90C6-3743-A95D-D284C3201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89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8903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2" y="1280566"/>
            <a:ext cx="10649607" cy="412738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b="1" dirty="0"/>
              <a:t>Prezentacja projektu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pl-PL" dirty="0"/>
              <a:t>W projekcie przewidziane są następujące formy wsparcia: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l-PL" dirty="0"/>
              <a:t>szkolenia i doradztwo dla pracowników systemu wspomagania pracy szkoły oraz trenerów na podstawie programu szkoleniowo-doradczego opracowanego w projekcie pozakonkursowym ORE,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l-PL" dirty="0"/>
              <a:t>objęcie przez każdego uczestnika projektu procesem wspomagania szkoły, placówki lub przedszkola w zakresie rozwoju kompetencji kluczowych uczniów,</a:t>
            </a:r>
          </a:p>
          <a:p>
            <a:pPr>
              <a:lnSpc>
                <a:spcPct val="160000"/>
              </a:lnSpc>
              <a:spcBef>
                <a:spcPts val="0"/>
              </a:spcBef>
            </a:pPr>
            <a:r>
              <a:rPr lang="pl-PL" dirty="0"/>
              <a:t>zorganizowanie z użyciem platformy </a:t>
            </a:r>
            <a:r>
              <a:rPr lang="pl-PL" dirty="0">
                <a:hlinkClick r:id="rId4"/>
              </a:rPr>
              <a:t>www.doskonaleniewsieci.pl </a:t>
            </a:r>
            <a:r>
              <a:rPr lang="pl-PL" dirty="0"/>
              <a:t>sieci współpracy i samokształcenia dla pracowników systemu wspomagania pracy szkoły i ich animowanie.  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CC27285-E74F-C34A-855B-4F4E69E2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74953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22284" y="1884071"/>
            <a:ext cx="10649607" cy="2761082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5400" b="1" dirty="0"/>
              <a:t>Etapy rozwoju intelektualnego </a:t>
            </a:r>
            <a:br>
              <a:rPr lang="pl-PL" sz="5400" b="1" dirty="0"/>
            </a:br>
            <a:r>
              <a:rPr lang="pl-PL" sz="5400" b="1" dirty="0"/>
              <a:t>i psychomotorycznego dziecka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F369C0E-8464-AF4B-88B5-2E197CAC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53316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89951" y="1245950"/>
            <a:ext cx="10649607" cy="4403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b="1" dirty="0"/>
              <a:t>Rozwój dziecka na II etapie edukacyjnym </a:t>
            </a: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480CB4-2761-CC4F-9719-06491D07E5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45935"/>
              </p:ext>
            </p:extLst>
          </p:nvPr>
        </p:nvGraphicFramePr>
        <p:xfrm>
          <a:off x="2505456" y="1984248"/>
          <a:ext cx="7668559" cy="3675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D1DFE17-DDFE-2C4A-93B5-23B70CE87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84027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1026084"/>
            <a:ext cx="10917936" cy="5045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2500" b="1" dirty="0" err="1">
                <a:solidFill>
                  <a:schemeClr val="accent2">
                    <a:lumMod val="75000"/>
                  </a:schemeClr>
                </a:solidFill>
              </a:rPr>
              <a:t>Rozwój</a:t>
            </a:r>
            <a:r>
              <a:rPr lang="pl-PL" sz="2500" b="1" dirty="0">
                <a:solidFill>
                  <a:schemeClr val="accent2">
                    <a:lumMod val="75000"/>
                  </a:schemeClr>
                </a:solidFill>
              </a:rPr>
              <a:t> ucznia w </a:t>
            </a:r>
            <a:r>
              <a:rPr lang="pl-PL" sz="2500" b="1" dirty="0" err="1">
                <a:solidFill>
                  <a:schemeClr val="accent2">
                    <a:lumMod val="75000"/>
                  </a:schemeClr>
                </a:solidFill>
              </a:rPr>
              <a:t>średnim</a:t>
            </a:r>
            <a:r>
              <a:rPr lang="pl-PL" sz="2500" b="1" dirty="0">
                <a:solidFill>
                  <a:schemeClr val="accent2">
                    <a:lumMod val="75000"/>
                  </a:schemeClr>
                </a:solidFill>
              </a:rPr>
              <a:t> wieku szkolnym</a:t>
            </a:r>
          </a:p>
          <a:p>
            <a:pPr marL="0" indent="0" algn="ctr">
              <a:buNone/>
            </a:pPr>
            <a:r>
              <a:rPr lang="pl-PL" sz="2500" b="1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pl-PL" sz="2500" b="1" dirty="0" err="1">
                <a:solidFill>
                  <a:schemeClr val="accent2">
                    <a:lumMod val="75000"/>
                  </a:schemeClr>
                </a:solidFill>
              </a:rPr>
              <a:t>rozwój</a:t>
            </a:r>
            <a:r>
              <a:rPr lang="pl-PL" sz="2500" b="1" dirty="0">
                <a:solidFill>
                  <a:schemeClr val="accent2">
                    <a:lumMod val="75000"/>
                  </a:schemeClr>
                </a:solidFill>
              </a:rPr>
              <a:t> kompetencji matematyczno-przyrodniczych </a:t>
            </a:r>
          </a:p>
          <a:p>
            <a:pPr marL="0" indent="0" algn="ctr">
              <a:buNone/>
            </a:pPr>
            <a:endParaRPr lang="pl-PL" sz="10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dirty="0"/>
              <a:t>rozwija </a:t>
            </a:r>
            <a:r>
              <a:rPr lang="pl-PL" sz="2000" dirty="0" err="1"/>
              <a:t>sie</a:t>
            </a:r>
            <a:r>
              <a:rPr lang="pl-PL" sz="2000" dirty="0"/>
              <a:t>̨ </a:t>
            </a:r>
            <a:r>
              <a:rPr lang="pl-PL" sz="2000" b="1" dirty="0" err="1"/>
              <a:t>wyobraźnia</a:t>
            </a:r>
            <a:r>
              <a:rPr lang="pl-PL" sz="2000" b="1" dirty="0"/>
              <a:t> i </a:t>
            </a:r>
            <a:r>
              <a:rPr lang="pl-PL" sz="2000" b="1" dirty="0" err="1"/>
              <a:t>myślenie</a:t>
            </a:r>
            <a:r>
              <a:rPr lang="pl-PL" sz="2000" b="1" dirty="0"/>
              <a:t> </a:t>
            </a:r>
            <a:r>
              <a:rPr lang="pl-PL" sz="2000" b="1" dirty="0" err="1"/>
              <a:t>twórcze</a:t>
            </a:r>
            <a:r>
              <a:rPr lang="pl-PL" sz="2000" b="1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dirty="0"/>
              <a:t>kształtuje </a:t>
            </a:r>
            <a:r>
              <a:rPr lang="pl-PL" sz="2000" b="1" dirty="0" err="1"/>
              <a:t>umiejętnośc</a:t>
            </a:r>
            <a:r>
              <a:rPr lang="pl-PL" sz="2000" b="1" dirty="0"/>
              <a:t>́ odwracania operacji</a:t>
            </a:r>
            <a:r>
              <a:rPr lang="pl-PL" sz="2000" dirty="0"/>
              <a:t> przeprowadzonych w </a:t>
            </a:r>
            <a:r>
              <a:rPr lang="pl-PL" sz="2000" dirty="0" err="1"/>
              <a:t>umyśle</a:t>
            </a:r>
            <a:r>
              <a:rPr lang="pl-PL" sz="2000" dirty="0"/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dirty="0"/>
              <a:t>dziecko potrafi </a:t>
            </a:r>
            <a:r>
              <a:rPr lang="pl-PL" sz="2000" b="1" dirty="0" err="1"/>
              <a:t>identyfikowac</a:t>
            </a:r>
            <a:r>
              <a:rPr lang="pl-PL" sz="2000" b="1" dirty="0"/>
              <a:t>́ i </a:t>
            </a:r>
            <a:r>
              <a:rPr lang="pl-PL" sz="2000" b="1" dirty="0" err="1"/>
              <a:t>analizowac</a:t>
            </a:r>
            <a:r>
              <a:rPr lang="pl-PL" sz="2000" b="1" dirty="0"/>
              <a:t>́ problemy </a:t>
            </a:r>
            <a:r>
              <a:rPr lang="pl-PL" sz="2000" dirty="0"/>
              <a:t>matematyczno-przyrodnicze,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b="1" dirty="0" err="1"/>
              <a:t>postrzegac</a:t>
            </a:r>
            <a:r>
              <a:rPr lang="pl-PL" sz="2000" b="1" dirty="0"/>
              <a:t>́ </a:t>
            </a:r>
            <a:r>
              <a:rPr lang="pl-PL" sz="2000" dirty="0"/>
              <a:t>przedmioty (abstrakcyjne lub ze </a:t>
            </a:r>
            <a:r>
              <a:rPr lang="pl-PL" sz="2000" dirty="0" err="1"/>
              <a:t>świata</a:t>
            </a:r>
            <a:r>
              <a:rPr lang="pl-PL" sz="2000" dirty="0"/>
              <a:t> przyrody) </a:t>
            </a:r>
            <a:r>
              <a:rPr lang="pl-PL" sz="2000" b="1" dirty="0"/>
              <a:t>w </a:t>
            </a:r>
            <a:r>
              <a:rPr lang="pl-PL" sz="2000" b="1" dirty="0" err="1"/>
              <a:t>sposób</a:t>
            </a:r>
            <a:r>
              <a:rPr lang="pl-PL" sz="2000" b="1" dirty="0"/>
              <a:t> </a:t>
            </a:r>
            <a:r>
              <a:rPr lang="pl-PL" sz="2000" b="1" dirty="0" err="1"/>
              <a:t>całościowy</a:t>
            </a:r>
            <a:endParaRPr lang="pl-PL" sz="20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dirty="0"/>
              <a:t>w wypadku </a:t>
            </a:r>
            <a:r>
              <a:rPr lang="pl-PL" sz="2000" dirty="0" err="1"/>
              <a:t>różnorodności</a:t>
            </a:r>
            <a:r>
              <a:rPr lang="pl-PL" sz="2000" dirty="0"/>
              <a:t> cech </a:t>
            </a:r>
            <a:r>
              <a:rPr lang="pl-PL" sz="2000" b="1" dirty="0"/>
              <a:t>integruje </a:t>
            </a:r>
            <a:r>
              <a:rPr lang="pl-PL" sz="2000" dirty="0"/>
              <a:t>je we </a:t>
            </a:r>
            <a:r>
              <a:rPr lang="pl-PL" sz="2000" dirty="0" err="1"/>
              <a:t>wspólny</a:t>
            </a:r>
            <a:r>
              <a:rPr lang="pl-PL" sz="2000" dirty="0"/>
              <a:t> obraz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sz="2000" b="1" dirty="0"/>
              <a:t>przeprowadza</a:t>
            </a:r>
            <a:r>
              <a:rPr lang="pl-PL" sz="2000" dirty="0"/>
              <a:t> na przedmiotach </a:t>
            </a:r>
            <a:r>
              <a:rPr lang="pl-PL" sz="2000" b="1" dirty="0"/>
              <a:t>operacje logiczne</a:t>
            </a:r>
            <a:r>
              <a:rPr lang="pl-PL" sz="2000" dirty="0"/>
              <a:t>, co pozwala mu na wykorzystanie zdobytej wiedzy do </a:t>
            </a:r>
            <a:r>
              <a:rPr lang="pl-PL" sz="2000" b="1" dirty="0"/>
              <a:t>stawiania </a:t>
            </a:r>
            <a:r>
              <a:rPr lang="pl-PL" sz="2000" b="1" dirty="0" err="1"/>
              <a:t>pytan</a:t>
            </a:r>
            <a:r>
              <a:rPr lang="pl-PL" sz="2000" b="1" dirty="0"/>
              <a:t>́ i hipotez</a:t>
            </a:r>
            <a:r>
              <a:rPr lang="pl-PL" sz="2000" dirty="0"/>
              <a:t>. </a:t>
            </a:r>
          </a:p>
          <a:p>
            <a:pPr marL="0" indent="0" algn="ctr">
              <a:buNone/>
            </a:pPr>
            <a:br>
              <a:rPr lang="pl-PL" dirty="0"/>
            </a:b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7FB9058-F3CA-9043-B815-C989FE93E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348089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1026084"/>
            <a:ext cx="10917936" cy="5045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pl-PL" dirty="0"/>
            </a:b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A706949-52A8-7741-A04E-504DC0966B21}"/>
              </a:ext>
            </a:extLst>
          </p:cNvPr>
          <p:cNvSpPr/>
          <p:nvPr/>
        </p:nvSpPr>
        <p:spPr>
          <a:xfrm>
            <a:off x="922284" y="1114094"/>
            <a:ext cx="9977364" cy="454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500" b="1" dirty="0" err="1"/>
              <a:t>Uczen</a:t>
            </a:r>
            <a:r>
              <a:rPr lang="pl-PL" sz="2500" b="1" dirty="0"/>
              <a:t>́ w średnim wieku szkolnym: </a:t>
            </a:r>
          </a:p>
          <a:p>
            <a:pPr>
              <a:lnSpc>
                <a:spcPct val="150000"/>
              </a:lnSpc>
            </a:pPr>
            <a:endParaRPr lang="pl-PL" sz="10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cechuje </a:t>
            </a:r>
            <a:r>
              <a:rPr lang="pl-PL" sz="2000" dirty="0" err="1"/>
              <a:t>sie</a:t>
            </a:r>
            <a:r>
              <a:rPr lang="pl-PL" sz="2000" dirty="0"/>
              <a:t>̨ logiką indukcyjną i dedukcyjną – </a:t>
            </a:r>
            <a:r>
              <a:rPr lang="pl-PL" sz="2000" dirty="0" err="1"/>
              <a:t>umiejętnościami</a:t>
            </a:r>
            <a:r>
              <a:rPr lang="pl-PL" sz="2000" dirty="0"/>
              <a:t> </a:t>
            </a:r>
            <a:r>
              <a:rPr lang="pl-PL" sz="2000" dirty="0" err="1"/>
              <a:t>niezbędnymi</a:t>
            </a:r>
            <a:r>
              <a:rPr lang="pl-PL" sz="2000" dirty="0"/>
              <a:t> do budowania </a:t>
            </a:r>
            <a:r>
              <a:rPr lang="pl-PL" sz="2000" dirty="0" err="1"/>
              <a:t>argumentów</a:t>
            </a:r>
            <a:r>
              <a:rPr lang="pl-PL" sz="2000" dirty="0"/>
              <a:t> </a:t>
            </a:r>
            <a:r>
              <a:rPr lang="pl-PL" sz="2000" dirty="0" err="1"/>
              <a:t>uzasadniających</a:t>
            </a:r>
            <a:r>
              <a:rPr lang="pl-PL" sz="2000" dirty="0"/>
              <a:t> rozumowanie;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potrafi </a:t>
            </a:r>
            <a:r>
              <a:rPr lang="pl-PL" sz="2000" dirty="0" err="1"/>
              <a:t>działac</a:t>
            </a:r>
            <a:r>
              <a:rPr lang="pl-PL" sz="2000" dirty="0"/>
              <a:t>́ celowo;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stosuje </a:t>
            </a:r>
            <a:r>
              <a:rPr lang="pl-PL" sz="2000" dirty="0" err="1"/>
              <a:t>zasade</a:t>
            </a:r>
            <a:r>
              <a:rPr lang="pl-PL" sz="2000" dirty="0"/>
              <a:t>̨ </a:t>
            </a:r>
            <a:r>
              <a:rPr lang="pl-PL" sz="2000" dirty="0" err="1"/>
              <a:t>stałości</a:t>
            </a:r>
            <a:r>
              <a:rPr lang="pl-PL" sz="2000" dirty="0"/>
              <a:t> w odniesieniu do </a:t>
            </a:r>
            <a:r>
              <a:rPr lang="pl-PL" sz="2000" dirty="0" err="1"/>
              <a:t>różnych</a:t>
            </a:r>
            <a:r>
              <a:rPr lang="pl-PL" sz="2000" dirty="0"/>
              <a:t> </a:t>
            </a:r>
            <a:r>
              <a:rPr lang="pl-PL" sz="2000" dirty="0" err="1"/>
              <a:t>właściwości</a:t>
            </a:r>
            <a:r>
              <a:rPr lang="pl-PL" sz="2000" dirty="0"/>
              <a:t> obiektu;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doskonali </a:t>
            </a:r>
            <a:r>
              <a:rPr lang="pl-PL" sz="2000" dirty="0" err="1"/>
              <a:t>umiejętnośc</a:t>
            </a:r>
            <a:r>
              <a:rPr lang="pl-PL" sz="2000" dirty="0"/>
              <a:t>́ stosowania zasady </a:t>
            </a:r>
            <a:r>
              <a:rPr lang="pl-PL" sz="2000" dirty="0" err="1"/>
              <a:t>przyczynowości</a:t>
            </a:r>
            <a:r>
              <a:rPr lang="pl-PL" sz="2000" dirty="0"/>
              <a:t>, czasu, </a:t>
            </a:r>
            <a:r>
              <a:rPr lang="pl-PL" sz="2000" dirty="0" err="1"/>
              <a:t>prędkości</a:t>
            </a:r>
            <a:r>
              <a:rPr lang="pl-PL" sz="2000" dirty="0"/>
              <a:t>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 err="1"/>
              <a:t>ucząc</a:t>
            </a:r>
            <a:r>
              <a:rPr lang="pl-PL" sz="2000" dirty="0"/>
              <a:t> </a:t>
            </a:r>
            <a:r>
              <a:rPr lang="pl-PL" sz="2000" dirty="0" err="1"/>
              <a:t>sie</a:t>
            </a:r>
            <a:r>
              <a:rPr lang="pl-PL" sz="2000" dirty="0"/>
              <a:t>̨, wykorzystuje kompetencje w zakresie kontroli </a:t>
            </a:r>
            <a:r>
              <a:rPr lang="pl-PL" sz="2000" dirty="0" err="1"/>
              <a:t>zapamiętywania</a:t>
            </a:r>
            <a:r>
              <a:rPr lang="pl-PL" sz="2000" dirty="0"/>
              <a:t> i jego </a:t>
            </a:r>
            <a:r>
              <a:rPr lang="pl-PL" sz="2000" dirty="0" err="1"/>
              <a:t>dowolności</a:t>
            </a:r>
            <a:r>
              <a:rPr lang="pl-PL" sz="2000" dirty="0"/>
              <a:t> (</a:t>
            </a:r>
            <a:r>
              <a:rPr lang="pl-PL" sz="2000" dirty="0" err="1"/>
              <a:t>metapamięc</a:t>
            </a:r>
            <a:r>
              <a:rPr lang="pl-PL" sz="2000" dirty="0"/>
              <a:t>́);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nie potrafi jeszcze </a:t>
            </a:r>
            <a:r>
              <a:rPr lang="pl-PL" sz="2000" dirty="0" err="1"/>
              <a:t>przeprowadzac</a:t>
            </a:r>
            <a:r>
              <a:rPr lang="pl-PL" sz="2000" dirty="0"/>
              <a:t>́ rozumowania hipotetyczno-dedukcyjnego</a:t>
            </a:r>
            <a:r>
              <a:rPr lang="pl-PL" dirty="0">
                <a:latin typeface="Arial" panose="020B0604020202020204" pitchFamily="34" charset="0"/>
              </a:rPr>
              <a:t>. </a:t>
            </a:r>
            <a:endParaRPr lang="pl-PL" dirty="0">
              <a:effectLst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8A59293-4F0F-8D4F-99B0-10404E83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4071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1026084"/>
            <a:ext cx="10917936" cy="5045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pl-PL" dirty="0"/>
            </a:b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A706949-52A8-7741-A04E-504DC0966B21}"/>
              </a:ext>
            </a:extLst>
          </p:cNvPr>
          <p:cNvSpPr/>
          <p:nvPr/>
        </p:nvSpPr>
        <p:spPr>
          <a:xfrm>
            <a:off x="1110366" y="1221746"/>
            <a:ext cx="9977364" cy="4180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800" dirty="0"/>
              <a:t>Jego </a:t>
            </a:r>
            <a:r>
              <a:rPr lang="pl-PL" sz="2800" dirty="0" err="1"/>
              <a:t>zdolności</a:t>
            </a:r>
            <a:r>
              <a:rPr lang="pl-PL" sz="2800" dirty="0"/>
              <a:t> </a:t>
            </a:r>
            <a:r>
              <a:rPr lang="pl-PL" sz="2800" dirty="0" err="1"/>
              <a:t>można</a:t>
            </a:r>
            <a:r>
              <a:rPr lang="pl-PL" sz="2800" dirty="0"/>
              <a:t> </a:t>
            </a:r>
            <a:r>
              <a:rPr lang="pl-PL" sz="2800" dirty="0" err="1"/>
              <a:t>wykorzystac</a:t>
            </a:r>
            <a:r>
              <a:rPr lang="pl-PL" sz="2800" dirty="0"/>
              <a:t>́ w trakcie doskonalenia </a:t>
            </a:r>
            <a:r>
              <a:rPr lang="pl-PL" sz="2800" b="1" dirty="0" err="1"/>
              <a:t>umiejętności</a:t>
            </a:r>
            <a:r>
              <a:rPr lang="pl-PL" sz="2800" b="1" dirty="0"/>
              <a:t> </a:t>
            </a:r>
            <a:r>
              <a:rPr lang="pl-PL" sz="2800" b="1" dirty="0" err="1"/>
              <a:t>rozwiązywania</a:t>
            </a:r>
            <a:r>
              <a:rPr lang="pl-PL" sz="2800" b="1" dirty="0"/>
              <a:t> </a:t>
            </a:r>
            <a:r>
              <a:rPr lang="pl-PL" sz="2800" b="1" dirty="0" err="1"/>
              <a:t>problemów</a:t>
            </a:r>
            <a:r>
              <a:rPr lang="pl-PL" sz="2800" b="1" dirty="0"/>
              <a:t> matematyczno- przyrodniczych </a:t>
            </a:r>
            <a:r>
              <a:rPr lang="pl-PL" sz="2800" dirty="0"/>
              <a:t>i </a:t>
            </a:r>
            <a:r>
              <a:rPr lang="pl-PL" sz="2800" b="1" dirty="0"/>
              <a:t>formułowania </a:t>
            </a:r>
            <a:r>
              <a:rPr lang="pl-PL" sz="2800" b="1" dirty="0" err="1"/>
              <a:t>wniosków</a:t>
            </a:r>
            <a:r>
              <a:rPr lang="pl-PL" sz="2800" b="1" dirty="0"/>
              <a:t> </a:t>
            </a:r>
            <a:r>
              <a:rPr lang="pl-PL" sz="2800" dirty="0"/>
              <a:t>w wyniku poprawnie </a:t>
            </a:r>
            <a:r>
              <a:rPr lang="pl-PL" sz="2800" b="1" dirty="0"/>
              <a:t>przeprowadzonego rozumowania i argumentacji</a:t>
            </a:r>
            <a:r>
              <a:rPr lang="pl-PL" sz="2800" dirty="0"/>
              <a:t>. </a:t>
            </a:r>
          </a:p>
          <a:p>
            <a:pPr algn="ctr">
              <a:lnSpc>
                <a:spcPct val="150000"/>
              </a:lnSpc>
            </a:pPr>
            <a:endParaRPr lang="pl-PL" sz="1200" dirty="0"/>
          </a:p>
          <a:p>
            <a:pPr algn="ctr">
              <a:lnSpc>
                <a:spcPct val="150000"/>
              </a:lnSpc>
            </a:pPr>
            <a:r>
              <a:rPr lang="pl-PL" sz="2800" dirty="0"/>
              <a:t>W czasie odpowiednio dobranych </a:t>
            </a:r>
            <a:r>
              <a:rPr lang="pl-PL" sz="2800" dirty="0" err="1"/>
              <a:t>eksperymentów</a:t>
            </a:r>
            <a:r>
              <a:rPr lang="pl-PL" sz="2800" dirty="0"/>
              <a:t> dziecko </a:t>
            </a:r>
            <a:r>
              <a:rPr lang="pl-PL" sz="2800" dirty="0" err="1"/>
              <a:t>ćwiczy</a:t>
            </a:r>
            <a:r>
              <a:rPr lang="pl-PL" sz="2800" dirty="0"/>
              <a:t> </a:t>
            </a:r>
            <a:r>
              <a:rPr lang="pl-PL" sz="2800" dirty="0" err="1"/>
              <a:t>spostrzegawczośc</a:t>
            </a:r>
            <a:r>
              <a:rPr lang="pl-PL" sz="2800" dirty="0"/>
              <a:t>́ i logiczne </a:t>
            </a:r>
            <a:r>
              <a:rPr lang="pl-PL" sz="2800" dirty="0" err="1"/>
              <a:t>myślenie</a:t>
            </a:r>
            <a:r>
              <a:rPr lang="pl-PL" sz="2800" dirty="0"/>
              <a:t>. </a:t>
            </a: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CE836E5-589F-EA48-870E-32A64A78D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8265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1026084"/>
            <a:ext cx="10917936" cy="5045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br>
              <a:rPr lang="pl-PL" dirty="0"/>
            </a:b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1A706949-52A8-7741-A04E-504DC0966B21}"/>
              </a:ext>
            </a:extLst>
          </p:cNvPr>
          <p:cNvSpPr/>
          <p:nvPr/>
        </p:nvSpPr>
        <p:spPr>
          <a:xfrm>
            <a:off x="922283" y="967087"/>
            <a:ext cx="10481441" cy="4907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pl-PL" sz="2400" b="1" dirty="0"/>
              <a:t>W zakresie funkcjonowania psychospołecznego </a:t>
            </a:r>
            <a:r>
              <a:rPr lang="pl-PL" sz="2400" b="1" dirty="0" err="1"/>
              <a:t>uczen</a:t>
            </a:r>
            <a:r>
              <a:rPr lang="pl-PL" sz="2400" b="1" dirty="0"/>
              <a:t>́ w </a:t>
            </a:r>
            <a:r>
              <a:rPr lang="pl-PL" sz="2400" b="1" dirty="0" err="1"/>
              <a:t>średnim</a:t>
            </a:r>
            <a:r>
              <a:rPr lang="pl-PL" sz="2400" b="1" dirty="0"/>
              <a:t> wieku szkolnym: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charakteryzuje </a:t>
            </a:r>
            <a:r>
              <a:rPr lang="pl-PL" sz="2000" dirty="0" err="1"/>
              <a:t>sie</a:t>
            </a:r>
            <a:r>
              <a:rPr lang="pl-PL" sz="2000" dirty="0"/>
              <a:t>̨ poczuciem </a:t>
            </a:r>
            <a:r>
              <a:rPr lang="pl-PL" sz="2000" b="1" dirty="0"/>
              <a:t>autonomii i </a:t>
            </a:r>
            <a:r>
              <a:rPr lang="pl-PL" sz="2000" b="1" dirty="0" err="1"/>
              <a:t>niezależności</a:t>
            </a:r>
            <a:r>
              <a:rPr lang="pl-PL" sz="2000" dirty="0"/>
              <a:t>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ma wyuczoną </a:t>
            </a:r>
            <a:r>
              <a:rPr lang="pl-PL" sz="2000" b="1" dirty="0" err="1"/>
              <a:t>umiejętnośc</a:t>
            </a:r>
            <a:r>
              <a:rPr lang="pl-PL" sz="2000" b="1" dirty="0"/>
              <a:t>́ podejmowania inicjatywy</a:t>
            </a:r>
            <a:r>
              <a:rPr lang="pl-PL" sz="2000" dirty="0"/>
              <a:t>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rozwija </a:t>
            </a:r>
            <a:r>
              <a:rPr lang="pl-PL" sz="2000" b="1" dirty="0"/>
              <a:t>poczucie kompetencji </a:t>
            </a:r>
            <a:r>
              <a:rPr lang="pl-PL" sz="2000" dirty="0"/>
              <a:t>i </a:t>
            </a:r>
            <a:r>
              <a:rPr lang="pl-PL" sz="2000" b="1" dirty="0"/>
              <a:t>wiary we własne siły</a:t>
            </a:r>
            <a:r>
              <a:rPr lang="pl-PL" sz="2000" dirty="0"/>
              <a:t>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potrafi </a:t>
            </a:r>
            <a:r>
              <a:rPr lang="pl-PL" sz="2000" dirty="0" err="1"/>
              <a:t>stosowac</a:t>
            </a:r>
            <a:r>
              <a:rPr lang="pl-PL" sz="2000" dirty="0"/>
              <a:t>́ </a:t>
            </a:r>
            <a:r>
              <a:rPr lang="pl-PL" sz="2000" dirty="0" err="1"/>
              <a:t>sie</a:t>
            </a:r>
            <a:r>
              <a:rPr lang="pl-PL" sz="2000" dirty="0"/>
              <a:t>̨ do </a:t>
            </a:r>
            <a:r>
              <a:rPr lang="pl-PL" sz="2000" b="1" dirty="0"/>
              <a:t>ustalonych reguł</a:t>
            </a:r>
            <a:r>
              <a:rPr lang="pl-PL" sz="2000" dirty="0"/>
              <a:t>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uczy </a:t>
            </a:r>
            <a:r>
              <a:rPr lang="pl-PL" sz="2000" dirty="0" err="1"/>
              <a:t>sie</a:t>
            </a:r>
            <a:r>
              <a:rPr lang="pl-PL" sz="2000" dirty="0"/>
              <a:t>̨ </a:t>
            </a:r>
            <a:r>
              <a:rPr lang="pl-PL" sz="2000" b="1" dirty="0" err="1"/>
              <a:t>współpracy</a:t>
            </a:r>
            <a:r>
              <a:rPr lang="pl-PL" sz="2000" b="1" dirty="0"/>
              <a:t>;</a:t>
            </a:r>
            <a:r>
              <a:rPr lang="pl-PL" sz="2000" dirty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ma </a:t>
            </a:r>
            <a:r>
              <a:rPr lang="pl-PL" sz="2000" dirty="0" err="1"/>
              <a:t>zdolnośc</a:t>
            </a:r>
            <a:r>
              <a:rPr lang="pl-PL" sz="2000" dirty="0"/>
              <a:t>́ do </a:t>
            </a:r>
            <a:r>
              <a:rPr lang="pl-PL" sz="2000" b="1" dirty="0"/>
              <a:t>samokontroli i samoregulacji;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zaczyna </a:t>
            </a:r>
            <a:r>
              <a:rPr lang="pl-PL" sz="2000" dirty="0" err="1"/>
              <a:t>przejawiac</a:t>
            </a:r>
            <a:r>
              <a:rPr lang="pl-PL" sz="2000" dirty="0"/>
              <a:t>́ </a:t>
            </a:r>
            <a:r>
              <a:rPr lang="pl-PL" sz="2000" b="1" dirty="0"/>
              <a:t>zachowania prospołeczne </a:t>
            </a:r>
            <a:r>
              <a:rPr lang="pl-PL" sz="2000" dirty="0" err="1"/>
              <a:t>związane</a:t>
            </a:r>
            <a:r>
              <a:rPr lang="pl-PL" sz="2000" dirty="0"/>
              <a:t> z efektywną pracą w grupie i metodą projektu;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dirty="0"/>
              <a:t>samodzielnie realizuje </a:t>
            </a:r>
            <a:r>
              <a:rPr lang="pl-PL" sz="2000" b="1" dirty="0"/>
              <a:t>bardziej </a:t>
            </a:r>
            <a:r>
              <a:rPr lang="pl-PL" sz="2000" b="1" dirty="0" err="1"/>
              <a:t>złożone</a:t>
            </a:r>
            <a:r>
              <a:rPr lang="pl-PL" sz="2000" b="1" dirty="0"/>
              <a:t> zadania </a:t>
            </a:r>
            <a:endParaRPr lang="pl-PL" sz="2000" b="1" dirty="0">
              <a:effectLst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88BDE67D-0765-1E40-82A2-06BEC3FEE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4776428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1026084"/>
            <a:ext cx="10917936" cy="50455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200" b="1" dirty="0" err="1">
                <a:solidFill>
                  <a:schemeClr val="accent2">
                    <a:lumMod val="75000"/>
                  </a:schemeClr>
                </a:solidFill>
              </a:rPr>
              <a:t>Rozwój</a:t>
            </a: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 ucznia we wczesnej fazie dorastania</a:t>
            </a:r>
          </a:p>
          <a:p>
            <a:pPr marL="0" indent="0" algn="ctr">
              <a:buNone/>
            </a:pP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 a </a:t>
            </a:r>
            <a:r>
              <a:rPr lang="pl-PL" sz="3200" b="1" dirty="0" err="1">
                <a:solidFill>
                  <a:schemeClr val="accent2">
                    <a:lumMod val="75000"/>
                  </a:schemeClr>
                </a:solidFill>
              </a:rPr>
              <a:t>rozwój</a:t>
            </a:r>
            <a:r>
              <a:rPr lang="pl-PL" sz="3200" b="1" dirty="0">
                <a:solidFill>
                  <a:schemeClr val="accent2">
                    <a:lumMod val="75000"/>
                  </a:schemeClr>
                </a:solidFill>
              </a:rPr>
              <a:t> kompetencji matematyczno-przyrodniczych </a:t>
            </a:r>
          </a:p>
          <a:p>
            <a:pPr marL="0" indent="0" algn="ctr">
              <a:buNone/>
            </a:pPr>
            <a:endParaRPr lang="pl-PL" sz="1000" b="1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 err="1"/>
              <a:t>początki</a:t>
            </a:r>
            <a:r>
              <a:rPr lang="pl-PL" dirty="0"/>
              <a:t> </a:t>
            </a:r>
            <a:r>
              <a:rPr lang="pl-PL" b="1" dirty="0"/>
              <a:t>rozumowania formalnego </a:t>
            </a:r>
            <a:r>
              <a:rPr lang="pl-PL" dirty="0"/>
              <a:t>(abstrakcyjnego i hipotetyczno- dedukcyjnego)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 err="1"/>
              <a:t>umiejętności</a:t>
            </a:r>
            <a:r>
              <a:rPr lang="pl-PL" dirty="0"/>
              <a:t> </a:t>
            </a:r>
            <a:r>
              <a:rPr lang="pl-PL" b="1" dirty="0" err="1"/>
              <a:t>uogólniania</a:t>
            </a:r>
            <a:r>
              <a:rPr lang="pl-PL" dirty="0"/>
              <a:t> (</a:t>
            </a:r>
            <a:r>
              <a:rPr lang="pl-PL" dirty="0" err="1"/>
              <a:t>sprzyjającej</a:t>
            </a:r>
            <a:r>
              <a:rPr lang="pl-PL" dirty="0"/>
              <a:t> rozwojowi </a:t>
            </a:r>
            <a:r>
              <a:rPr lang="pl-PL" dirty="0" err="1"/>
              <a:t>refleksyjności</a:t>
            </a:r>
            <a:r>
              <a:rPr lang="pl-PL" dirty="0"/>
              <a:t>, krytycyzmu, formułowania własnych opinii, metaforycznego ujmowania </a:t>
            </a:r>
            <a:r>
              <a:rPr lang="pl-PL" dirty="0" err="1"/>
              <a:t>zdarzen</a:t>
            </a:r>
            <a:r>
              <a:rPr lang="pl-PL" dirty="0"/>
              <a:t>́, </a:t>
            </a:r>
            <a:r>
              <a:rPr lang="pl-PL" dirty="0" err="1"/>
              <a:t>niezależności</a:t>
            </a:r>
            <a:r>
              <a:rPr lang="pl-PL" dirty="0"/>
              <a:t> od </a:t>
            </a:r>
            <a:r>
              <a:rPr lang="pl-PL" dirty="0" err="1"/>
              <a:t>sądów</a:t>
            </a:r>
            <a:r>
              <a:rPr lang="pl-PL" dirty="0"/>
              <a:t> innych </a:t>
            </a:r>
            <a:r>
              <a:rPr lang="pl-PL" dirty="0" err="1"/>
              <a:t>osób</a:t>
            </a:r>
            <a:r>
              <a:rPr lang="pl-PL" dirty="0"/>
              <a:t>) </a:t>
            </a:r>
          </a:p>
          <a:p>
            <a:pPr marL="0" indent="0" algn="ctr">
              <a:buNone/>
            </a:pPr>
            <a:br>
              <a:rPr lang="pl-PL" dirty="0"/>
            </a:b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0CBAC2A-2C33-E046-AD89-3FF25BDD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09193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1026084"/>
            <a:ext cx="10917936" cy="5045532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Funkcjonowanie psychospołeczne </a:t>
            </a:r>
            <a:r>
              <a:rPr lang="pl-PL" b="1" dirty="0" err="1"/>
              <a:t>uczniów</a:t>
            </a:r>
            <a:r>
              <a:rPr lang="pl-PL" b="1" dirty="0"/>
              <a:t> charakteryzuje </a:t>
            </a:r>
            <a:r>
              <a:rPr lang="pl-PL" b="1" dirty="0" err="1"/>
              <a:t>sie</a:t>
            </a:r>
            <a:r>
              <a:rPr lang="pl-PL" b="1" dirty="0"/>
              <a:t>̨: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wzrostem </a:t>
            </a:r>
            <a:r>
              <a:rPr lang="pl-PL" b="1" dirty="0" err="1"/>
              <a:t>wrażliwości</a:t>
            </a:r>
            <a:r>
              <a:rPr lang="pl-PL" b="1" dirty="0"/>
              <a:t> zmysłowej</a:t>
            </a:r>
            <a:r>
              <a:rPr lang="pl-PL" dirty="0"/>
              <a:t>; </a:t>
            </a: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zachwianiem </a:t>
            </a:r>
            <a:r>
              <a:rPr lang="pl-PL" b="1" dirty="0" err="1"/>
              <a:t>równowagi</a:t>
            </a:r>
            <a:r>
              <a:rPr lang="pl-PL" b="1" dirty="0"/>
              <a:t> </a:t>
            </a:r>
            <a:r>
              <a:rPr lang="pl-PL" b="1" dirty="0" err="1"/>
              <a:t>wewnętrznej</a:t>
            </a:r>
            <a:r>
              <a:rPr lang="pl-PL" dirty="0"/>
              <a:t>; </a:t>
            </a: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podejmowaniem </a:t>
            </a:r>
            <a:r>
              <a:rPr lang="pl-PL" dirty="0" err="1"/>
              <a:t>prób</a:t>
            </a:r>
            <a:r>
              <a:rPr lang="pl-PL" dirty="0"/>
              <a:t> </a:t>
            </a:r>
            <a:r>
              <a:rPr lang="pl-PL" b="1" dirty="0" err="1"/>
              <a:t>uniezależniania</a:t>
            </a:r>
            <a:r>
              <a:rPr lang="pl-PL" b="1" dirty="0"/>
              <a:t> od </a:t>
            </a:r>
            <a:r>
              <a:rPr lang="pl-PL" b="1" dirty="0" err="1"/>
              <a:t>rodziców</a:t>
            </a:r>
            <a:r>
              <a:rPr lang="pl-PL" b="1" dirty="0"/>
              <a:t> i </a:t>
            </a:r>
            <a:r>
              <a:rPr lang="pl-PL" b="1" dirty="0" err="1"/>
              <a:t>osób</a:t>
            </a:r>
            <a:r>
              <a:rPr lang="pl-PL" b="1" dirty="0"/>
              <a:t> dorosłych</a:t>
            </a:r>
            <a:r>
              <a:rPr lang="pl-PL" dirty="0"/>
              <a:t>; </a:t>
            </a: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b="1" dirty="0" err="1"/>
              <a:t>nawiązywaniem</a:t>
            </a:r>
            <a:r>
              <a:rPr lang="pl-PL" b="1" dirty="0"/>
              <a:t> relacji z </a:t>
            </a:r>
            <a:r>
              <a:rPr lang="pl-PL" b="1" dirty="0" err="1"/>
              <a:t>rówieśnikami</a:t>
            </a:r>
            <a:r>
              <a:rPr lang="pl-PL" b="1" dirty="0"/>
              <a:t> </a:t>
            </a:r>
            <a:r>
              <a:rPr lang="pl-PL" dirty="0"/>
              <a:t>tej samej i przeciwnej płci; </a:t>
            </a:r>
            <a:endParaRPr lang="pl-PL" sz="1000" dirty="0"/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l-PL" dirty="0"/>
              <a:t>poddawaniem refleksji </a:t>
            </a:r>
            <a:r>
              <a:rPr lang="pl-PL" b="1" dirty="0"/>
              <a:t>systemu </a:t>
            </a:r>
            <a:r>
              <a:rPr lang="pl-PL" b="1" dirty="0" err="1"/>
              <a:t>wartości</a:t>
            </a:r>
            <a:r>
              <a:rPr lang="pl-PL" dirty="0"/>
              <a:t>, przyszłego zawodu i typu kształcenia </a:t>
            </a:r>
            <a:endParaRPr lang="pl-PL" sz="1000" dirty="0"/>
          </a:p>
          <a:p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EB670B5-CEEC-3542-BB6C-8490F9F2A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804090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0080" y="1026084"/>
            <a:ext cx="10917936" cy="5045532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pl-PL" b="1" dirty="0"/>
              <a:t>Procesy, </a:t>
            </a:r>
            <a:r>
              <a:rPr lang="pl-PL" b="1"/>
              <a:t>które determinują </a:t>
            </a:r>
            <a:r>
              <a:rPr lang="pl-PL" b="1" dirty="0"/>
              <a:t>postepowanie nastolatka</a:t>
            </a:r>
            <a:br>
              <a:rPr lang="pl-PL" dirty="0"/>
            </a:br>
            <a:endParaRPr lang="pl-PL" dirty="0"/>
          </a:p>
          <a:p>
            <a:endParaRPr lang="pl-PL" sz="1000" dirty="0"/>
          </a:p>
          <a:p>
            <a:pPr marL="0" indent="0" algn="ctr">
              <a:buNone/>
            </a:pPr>
            <a:endParaRPr lang="pl-PL" sz="1000" dirty="0"/>
          </a:p>
          <a:p>
            <a:pPr marL="0" indent="0" algn="ctr">
              <a:buNone/>
            </a:pPr>
            <a:endParaRPr lang="pl-PL" sz="1000" b="1" dirty="0"/>
          </a:p>
          <a:p>
            <a:pPr marL="0" indent="0">
              <a:buNone/>
            </a:pPr>
            <a:endParaRPr lang="pl-PL" sz="1000" b="1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E6F9F6A-FB85-614E-B7BF-70F88ADF6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00816"/>
              </p:ext>
            </p:extLst>
          </p:nvPr>
        </p:nvGraphicFramePr>
        <p:xfrm>
          <a:off x="1385888" y="2140180"/>
          <a:ext cx="9501188" cy="31089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750594">
                  <a:extLst>
                    <a:ext uri="{9D8B030D-6E8A-4147-A177-3AD203B41FA5}">
                      <a16:colId xmlns:a16="http://schemas.microsoft.com/office/drawing/2014/main" val="621750637"/>
                    </a:ext>
                  </a:extLst>
                </a:gridCol>
                <a:gridCol w="4750594">
                  <a:extLst>
                    <a:ext uri="{9D8B030D-6E8A-4147-A177-3AD203B41FA5}">
                      <a16:colId xmlns:a16="http://schemas.microsoft.com/office/drawing/2014/main" val="20565287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 eksplorowania</a:t>
                      </a:r>
                      <a:endParaRPr lang="pl-PL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Proces przyjmowania na siebie zobowiązania </a:t>
                      </a:r>
                      <a:endParaRPr lang="pl-PL" sz="24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802779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(poszukiwania i badania),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sprowadzający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̨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najczęściej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do eksperymentowania </a:t>
                      </a:r>
                      <a:endParaRPr lang="pl-PL" sz="24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dirty="0"/>
                        <a:t>dzieje się to 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 wyniku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podjętej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decyzji. </a:t>
                      </a:r>
                    </a:p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Taka postawa wobec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otaczającej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rzeczywistości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inspiruje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młodziez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̇ do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angażowania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̨ w </a:t>
                      </a:r>
                      <a:r>
                        <a:rPr lang="pl-PL" sz="24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różnego</a:t>
                      </a:r>
                      <a:r>
                        <a:rPr lang="pl-PL" sz="2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rodzaju działania </a:t>
                      </a:r>
                      <a:endParaRPr lang="pl-PL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51783"/>
                  </a:ext>
                </a:extLst>
              </a:tr>
            </a:tbl>
          </a:graphicData>
        </a:graphic>
      </p:graphicFrame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4A6C9AD-F37E-4240-AF7D-E5E24C4B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4829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95" y="1"/>
            <a:ext cx="7318520" cy="93807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2284" y="-88012"/>
            <a:ext cx="10481441" cy="1114096"/>
          </a:xfrm>
        </p:spPr>
        <p:txBody>
          <a:bodyPr>
            <a:normAutofit/>
          </a:bodyPr>
          <a:lstStyle/>
          <a:p>
            <a:pPr algn="ctr"/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br>
              <a:rPr lang="pl-PL" sz="1000" dirty="0"/>
            </a:br>
            <a:r>
              <a:rPr lang="pl-PL" sz="1200" i="1" dirty="0"/>
              <a:t>DOSKONALENIE TRENERÓW WSPOMAGANIA OŚWIATY  </a:t>
            </a:r>
            <a:r>
              <a:rPr lang="pl-PL" sz="1200" dirty="0"/>
              <a:t>POWR.02.10.00-00-7015/17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4118" y="469036"/>
            <a:ext cx="10649607" cy="4127381"/>
          </a:xfrm>
        </p:spPr>
        <p:txBody>
          <a:bodyPr/>
          <a:lstStyle/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endParaRPr lang="pl-PL" dirty="0"/>
          </a:p>
          <a:p>
            <a:pPr marL="0" indent="0" algn="ctr">
              <a:buNone/>
            </a:pPr>
            <a:r>
              <a:rPr lang="pl-PL" sz="4800" b="1" dirty="0"/>
              <a:t>Podsumowanie dnia</a:t>
            </a:r>
          </a:p>
          <a:p>
            <a:pPr marL="0" indent="0" algn="ctr">
              <a:buNone/>
            </a:pPr>
            <a:endParaRPr lang="pl-PL" sz="48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567" y="5815586"/>
            <a:ext cx="7327261" cy="1240604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C422C16-5293-134B-9850-52930230BD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163" y="2516926"/>
            <a:ext cx="2781300" cy="278130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3862EDB-50C3-BF40-8F15-62D88E0B7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6AB9B-29CC-41B5-BC0A-919D45734DF7}" type="slidenum">
              <a:rPr lang="pl-PL" smtClean="0"/>
              <a:t>99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158392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4945</TotalTime>
  <Words>3658</Words>
  <Application>Microsoft Macintosh PowerPoint</Application>
  <PresentationFormat>Panoramiczny</PresentationFormat>
  <Paragraphs>928</Paragraphs>
  <Slides>99</Slides>
  <Notes>90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99</vt:i4>
      </vt:variant>
    </vt:vector>
  </HeadingPairs>
  <TitlesOfParts>
    <vt:vector size="105" baseType="lpstr">
      <vt:lpstr>Arial</vt:lpstr>
      <vt:lpstr>Calibri</vt:lpstr>
      <vt:lpstr>Calibri Light</vt:lpstr>
      <vt:lpstr>Candara</vt:lpstr>
      <vt:lpstr>Wingdings</vt:lpstr>
      <vt:lpstr>Motyw pakietu Office</vt:lpstr>
      <vt:lpstr>Prezentacja programu PowerPoint</vt:lpstr>
      <vt:lpstr>Zjazd 1  DZIEŃ 1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MODUŁ I</vt:lpstr>
      <vt:lpstr>      DOSKONALENIE TRENERÓW WSPOMAGANIA OŚWIATY  POWR.02.10.00-00-7015/17</vt:lpstr>
      <vt:lpstr>Założenia  kompleksowego wspomagania pracy szkoły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Szkoła jako organizacja  ucząca się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Zasady działania sieci współpracy i samokształcenia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Formy pracy w ramach  sieci współpracy i samokształcenia  wspierające samodzielną aktywność uczestników 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Zadania placówek  doskonalenia nauczycieli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MODUŁ II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  <vt:lpstr>      DOSKONALENIE TRENERÓW WSPOMAGANIA OŚWIATY  POWR.02.10.00-00-7015/17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Maria Okońska</dc:creator>
  <cp:lastModifiedBy>Anna Romańska</cp:lastModifiedBy>
  <cp:revision>175</cp:revision>
  <cp:lastPrinted>2019-01-17T14:54:46Z</cp:lastPrinted>
  <dcterms:created xsi:type="dcterms:W3CDTF">2018-12-02T13:14:09Z</dcterms:created>
  <dcterms:modified xsi:type="dcterms:W3CDTF">2019-01-18T20:08:52Z</dcterms:modified>
</cp:coreProperties>
</file>